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notesSlides/notesSlide1.xml" ContentType="application/vnd.openxmlformats-officedocument.presentationml.notesSlide+xml"/>
  <Override PartName="/ppt/charts/chart13.xml" ContentType="application/vnd.openxmlformats-officedocument.drawingml.chart+xml"/>
  <Override PartName="/ppt/notesSlides/notesSlide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82" r:id="rId3"/>
    <p:sldId id="270" r:id="rId4"/>
    <p:sldId id="271" r:id="rId5"/>
    <p:sldId id="272" r:id="rId6"/>
    <p:sldId id="273" r:id="rId7"/>
    <p:sldId id="274" r:id="rId8"/>
    <p:sldId id="275" r:id="rId9"/>
    <p:sldId id="276" r:id="rId10"/>
    <p:sldId id="277" r:id="rId11"/>
    <p:sldId id="278" r:id="rId12"/>
    <p:sldId id="257" r:id="rId13"/>
    <p:sldId id="269" r:id="rId14"/>
    <p:sldId id="266" r:id="rId15"/>
    <p:sldId id="281" r:id="rId1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D51"/>
    <a:srgbClr val="14A197"/>
    <a:srgbClr val="F62C18"/>
    <a:srgbClr val="6C072A"/>
    <a:srgbClr val="AFB5BA"/>
    <a:srgbClr val="FDAC10"/>
    <a:srgbClr val="C1C1C1"/>
    <a:srgbClr val="D3D7D7"/>
    <a:srgbClr val="0C6364"/>
    <a:srgbClr val="27DE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p:restoredTop sz="92925" autoAdjust="0"/>
  </p:normalViewPr>
  <p:slideViewPr>
    <p:cSldViewPr snapToGrid="0">
      <p:cViewPr>
        <p:scale>
          <a:sx n="90" d="100"/>
          <a:sy n="90" d="100"/>
        </p:scale>
        <p:origin x="-720" y="3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latin typeface="Lato Regular"/>
                <a:cs typeface="Lato Regular"/>
              </a:defRPr>
            </a:pPr>
            <a:r>
              <a:rPr lang="en-US" sz="1400" b="0" i="0" dirty="0" smtClean="0">
                <a:latin typeface="Lato Regular"/>
                <a:cs typeface="Lato Regular"/>
              </a:rPr>
              <a:t>Race &amp; Ethnicity</a:t>
            </a:r>
            <a:endParaRPr lang="en-US" sz="1400" b="0" i="0" dirty="0">
              <a:latin typeface="Lato Regular"/>
              <a:cs typeface="Lato Regular"/>
            </a:endParaRPr>
          </a:p>
        </c:rich>
      </c:tx>
      <c:layout/>
      <c:overlay val="0"/>
    </c:title>
    <c:autoTitleDeleted val="0"/>
    <c:plotArea>
      <c:layout/>
      <c:doughnutChart>
        <c:varyColors val="1"/>
        <c:ser>
          <c:idx val="0"/>
          <c:order val="0"/>
          <c:tx>
            <c:strRef>
              <c:f>Sheet1!$B$1</c:f>
              <c:strCache>
                <c:ptCount val="1"/>
                <c:pt idx="0">
                  <c:v>Race &amp; Ethnicity</c:v>
                </c:pt>
              </c:strCache>
            </c:strRef>
          </c:tx>
          <c:spPr>
            <a:effectLst/>
          </c:spPr>
          <c:dPt>
            <c:idx val="0"/>
            <c:bubble3D val="0"/>
            <c:spPr>
              <a:solidFill>
                <a:srgbClr val="FDAC10"/>
              </a:solidFill>
              <a:effectLst/>
            </c:spPr>
          </c:dPt>
          <c:dPt>
            <c:idx val="1"/>
            <c:bubble3D val="0"/>
            <c:spPr>
              <a:solidFill>
                <a:srgbClr val="14A197"/>
              </a:solidFill>
              <a:effectLst/>
            </c:spPr>
          </c:dPt>
          <c:dPt>
            <c:idx val="2"/>
            <c:bubble3D val="0"/>
            <c:spPr>
              <a:solidFill>
                <a:srgbClr val="F62C18"/>
              </a:solidFill>
              <a:effectLst/>
            </c:spPr>
          </c:dPt>
          <c:dPt>
            <c:idx val="3"/>
            <c:bubble3D val="0"/>
            <c:spPr>
              <a:solidFill>
                <a:srgbClr val="27DED7"/>
              </a:solidFill>
              <a:effectLst/>
            </c:spPr>
          </c:dPt>
          <c:dPt>
            <c:idx val="4"/>
            <c:bubble3D val="0"/>
            <c:spPr>
              <a:solidFill>
                <a:srgbClr val="6C072A"/>
              </a:solidFill>
              <a:effectLst/>
            </c:spPr>
          </c:dPt>
          <c:dPt>
            <c:idx val="5"/>
            <c:bubble3D val="0"/>
            <c:spPr>
              <a:solidFill>
                <a:srgbClr val="92DC94"/>
              </a:solidFill>
              <a:effectLst/>
            </c:spPr>
          </c:dPt>
          <c:cat>
            <c:strRef>
              <c:f>Sheet1!$A$2:$A$7</c:f>
              <c:strCache>
                <c:ptCount val="6"/>
                <c:pt idx="0">
                  <c:v>Black/African American</c:v>
                </c:pt>
                <c:pt idx="1">
                  <c:v>White/Caucasian</c:v>
                </c:pt>
                <c:pt idx="2">
                  <c:v>Hispanic/Latino</c:v>
                </c:pt>
                <c:pt idx="3">
                  <c:v>Asian/Pacific Islander</c:v>
                </c:pt>
                <c:pt idx="4">
                  <c:v>Native American Indian</c:v>
                </c:pt>
                <c:pt idx="5">
                  <c:v>Other</c:v>
                </c:pt>
              </c:strCache>
            </c:strRef>
          </c:cat>
          <c:val>
            <c:numRef>
              <c:f>Sheet1!$B$2:$B$7</c:f>
              <c:numCache>
                <c:formatCode>0%</c:formatCode>
                <c:ptCount val="6"/>
                <c:pt idx="0">
                  <c:v>0.05</c:v>
                </c:pt>
                <c:pt idx="1">
                  <c:v>0.77</c:v>
                </c:pt>
                <c:pt idx="2">
                  <c:v>0.12</c:v>
                </c:pt>
                <c:pt idx="3">
                  <c:v>0.03</c:v>
                </c:pt>
                <c:pt idx="4">
                  <c:v>0.01</c:v>
                </c:pt>
                <c:pt idx="5">
                  <c:v>0.03</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0217430511884632"/>
          <c:w val="0.99811709758979"/>
          <c:h val="0.997825694881154"/>
        </c:manualLayout>
      </c:layout>
      <c:pieChart>
        <c:varyColors val="1"/>
        <c:ser>
          <c:idx val="0"/>
          <c:order val="0"/>
          <c:tx>
            <c:strRef>
              <c:f>Sheet1!$B$1</c:f>
              <c:strCache>
                <c:ptCount val="1"/>
                <c:pt idx="0">
                  <c:v>Choose right type of bank account</c:v>
                </c:pt>
              </c:strCache>
            </c:strRef>
          </c:tx>
          <c:spPr>
            <a:effectLst/>
          </c:spPr>
          <c:dPt>
            <c:idx val="0"/>
            <c:bubble3D val="0"/>
            <c:spPr>
              <a:solidFill>
                <a:srgbClr val="14A197"/>
              </a:solidFill>
              <a:effectLst/>
            </c:spPr>
          </c:dPt>
          <c:dPt>
            <c:idx val="1"/>
            <c:bubble3D val="0"/>
            <c:spPr>
              <a:solidFill>
                <a:srgbClr val="C1C1C1"/>
              </a:solidFill>
              <a:effectLst/>
            </c:spPr>
          </c:dPt>
          <c:cat>
            <c:strRef>
              <c:f>Sheet1!$A$2:$A$3</c:f>
              <c:strCache>
                <c:ptCount val="2"/>
                <c:pt idx="0">
                  <c:v>Agree</c:v>
                </c:pt>
                <c:pt idx="1">
                  <c:v>Disagree</c:v>
                </c:pt>
              </c:strCache>
            </c:strRef>
          </c:cat>
          <c:val>
            <c:numRef>
              <c:f>Sheet1!$B$2:$B$3</c:f>
              <c:numCache>
                <c:formatCode>0%</c:formatCode>
                <c:ptCount val="2"/>
                <c:pt idx="0">
                  <c:v>0.62</c:v>
                </c:pt>
                <c:pt idx="1">
                  <c:v>0.38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0217430511884632"/>
          <c:w val="0.99811709758979"/>
          <c:h val="0.997825694881154"/>
        </c:manualLayout>
      </c:layout>
      <c:pieChart>
        <c:varyColors val="1"/>
        <c:ser>
          <c:idx val="0"/>
          <c:order val="0"/>
          <c:tx>
            <c:strRef>
              <c:f>Sheet1!$B$1</c:f>
              <c:strCache>
                <c:ptCount val="1"/>
                <c:pt idx="0">
                  <c:v>Check and understand credit score - p4</c:v>
                </c:pt>
              </c:strCache>
            </c:strRef>
          </c:tx>
          <c:spPr>
            <a:effectLst/>
          </c:spPr>
          <c:dPt>
            <c:idx val="0"/>
            <c:bubble3D val="0"/>
            <c:spPr>
              <a:solidFill>
                <a:srgbClr val="27DED7"/>
              </a:solidFill>
              <a:effectLst/>
            </c:spPr>
          </c:dPt>
          <c:dPt>
            <c:idx val="1"/>
            <c:bubble3D val="0"/>
            <c:spPr>
              <a:solidFill>
                <a:srgbClr val="C1C1C1"/>
              </a:solidFill>
              <a:effectLst/>
            </c:spPr>
          </c:dPt>
          <c:cat>
            <c:strRef>
              <c:f>Sheet1!$A$2:$A$3</c:f>
              <c:strCache>
                <c:ptCount val="2"/>
                <c:pt idx="0">
                  <c:v>Agree</c:v>
                </c:pt>
                <c:pt idx="1">
                  <c:v>Disagree</c:v>
                </c:pt>
              </c:strCache>
            </c:strRef>
          </c:cat>
          <c:val>
            <c:numRef>
              <c:f>Sheet1!$B$2:$B$3</c:f>
              <c:numCache>
                <c:formatCode>0%</c:formatCode>
                <c:ptCount val="2"/>
                <c:pt idx="0">
                  <c:v>0.59</c:v>
                </c:pt>
                <c:pt idx="1">
                  <c:v>0.41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0217430511884632"/>
          <c:w val="0.99811709758979"/>
          <c:h val="0.997825694881154"/>
        </c:manualLayout>
      </c:layout>
      <c:pieChart>
        <c:varyColors val="1"/>
        <c:ser>
          <c:idx val="0"/>
          <c:order val="0"/>
          <c:tx>
            <c:strRef>
              <c:f>Sheet1!$B$1</c:f>
              <c:strCache>
                <c:ptCount val="1"/>
                <c:pt idx="0">
                  <c:v>Decide whether to rent or buy a home</c:v>
                </c:pt>
              </c:strCache>
            </c:strRef>
          </c:tx>
          <c:spPr>
            <a:effectLst/>
          </c:spPr>
          <c:dPt>
            <c:idx val="0"/>
            <c:bubble3D val="0"/>
            <c:spPr>
              <a:solidFill>
                <a:srgbClr val="92DC94"/>
              </a:solidFill>
              <a:effectLst/>
            </c:spPr>
          </c:dPt>
          <c:dPt>
            <c:idx val="1"/>
            <c:bubble3D val="0"/>
            <c:spPr>
              <a:solidFill>
                <a:srgbClr val="C1C1C1"/>
              </a:solidFill>
              <a:effectLst/>
            </c:spPr>
          </c:dPt>
          <c:cat>
            <c:strRef>
              <c:f>Sheet1!$A$2:$A$3</c:f>
              <c:strCache>
                <c:ptCount val="2"/>
                <c:pt idx="0">
                  <c:v>Agree</c:v>
                </c:pt>
                <c:pt idx="1">
                  <c:v>Disagree</c:v>
                </c:pt>
              </c:strCache>
            </c:strRef>
          </c:cat>
          <c:val>
            <c:numRef>
              <c:f>Sheet1!$B$2:$B$3</c:f>
              <c:numCache>
                <c:formatCode>0%</c:formatCode>
                <c:ptCount val="2"/>
                <c:pt idx="0">
                  <c:v>0.63</c:v>
                </c:pt>
                <c:pt idx="1">
                  <c:v>0.37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0377717180844198"/>
          <c:y val="0.107087462666305"/>
          <c:w val="0.938379606745095"/>
          <c:h val="0.591843219850111"/>
        </c:manualLayout>
      </c:layout>
      <c:barChart>
        <c:barDir val="col"/>
        <c:grouping val="stacked"/>
        <c:varyColors val="0"/>
        <c:ser>
          <c:idx val="0"/>
          <c:order val="0"/>
          <c:tx>
            <c:strRef>
              <c:f>Sheet1!$B$1</c:f>
              <c:strCache>
                <c:ptCount val="1"/>
                <c:pt idx="0">
                  <c:v>Score % After Lesson</c:v>
                </c:pt>
              </c:strCache>
            </c:strRef>
          </c:tx>
          <c:spPr>
            <a:solidFill>
              <a:srgbClr val="FDAC10"/>
            </a:solidFill>
            <a:ln>
              <a:noFill/>
            </a:ln>
            <a:effectLst/>
          </c:spPr>
          <c:invertIfNegative val="0"/>
          <c:dLbls>
            <c:dLbl>
              <c:idx val="3"/>
              <c:layout>
                <c:manualLayout>
                  <c:x val="0.0"/>
                  <c:y val="-0.27070911869072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100" b="0" i="0">
                    <a:solidFill>
                      <a:schemeClr val="bg1"/>
                    </a:solidFill>
                    <a:latin typeface="Lato Black"/>
                    <a:cs typeface="Lato Black"/>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Marketing plans</c:v>
                </c:pt>
                <c:pt idx="1">
                  <c:v>Business pitches</c:v>
                </c:pt>
                <c:pt idx="2">
                  <c:v>Assets</c:v>
                </c:pt>
                <c:pt idx="3">
                  <c:v>Entrepreneurship</c:v>
                </c:pt>
                <c:pt idx="4">
                  <c:v>Business plans</c:v>
                </c:pt>
                <c:pt idx="5">
                  <c:v>Value propositions</c:v>
                </c:pt>
              </c:strCache>
            </c:strRef>
          </c:cat>
          <c:val>
            <c:numRef>
              <c:f>Sheet1!$B$2:$B$7</c:f>
              <c:numCache>
                <c:formatCode>General</c:formatCode>
                <c:ptCount val="6"/>
                <c:pt idx="0">
                  <c:v>96.0</c:v>
                </c:pt>
                <c:pt idx="1">
                  <c:v>90.0</c:v>
                </c:pt>
                <c:pt idx="2">
                  <c:v>74.0</c:v>
                </c:pt>
                <c:pt idx="3">
                  <c:v>82.0</c:v>
                </c:pt>
                <c:pt idx="4">
                  <c:v>86.0</c:v>
                </c:pt>
                <c:pt idx="5">
                  <c:v>71.0</c:v>
                </c:pt>
              </c:numCache>
            </c:numRef>
          </c:val>
        </c:ser>
        <c:dLbls>
          <c:dLblPos val="inEnd"/>
          <c:showLegendKey val="0"/>
          <c:showVal val="1"/>
          <c:showCatName val="0"/>
          <c:showSerName val="0"/>
          <c:showPercent val="0"/>
          <c:showBubbleSize val="0"/>
        </c:dLbls>
        <c:gapWidth val="150"/>
        <c:overlap val="100"/>
        <c:axId val="-2092362808"/>
        <c:axId val="-2078794472"/>
      </c:barChart>
      <c:barChart>
        <c:barDir val="col"/>
        <c:grouping val="stacked"/>
        <c:varyColors val="0"/>
        <c:ser>
          <c:idx val="1"/>
          <c:order val="1"/>
          <c:tx>
            <c:strRef>
              <c:f>Sheet1!$C$1</c:f>
              <c:strCache>
                <c:ptCount val="1"/>
                <c:pt idx="0">
                  <c:v>Score % Before Lesson</c:v>
                </c:pt>
              </c:strCache>
            </c:strRef>
          </c:tx>
          <c:spPr>
            <a:solidFill>
              <a:srgbClr val="14A197"/>
            </a:solidFill>
            <a:ln>
              <a:noFill/>
            </a:ln>
            <a:effectLst/>
          </c:spPr>
          <c:invertIfNegative val="0"/>
          <c:dLbls>
            <c:spPr>
              <a:noFill/>
              <a:ln>
                <a:noFill/>
              </a:ln>
              <a:effectLst/>
            </c:spPr>
            <c:txPr>
              <a:bodyPr rot="0" vert="horz"/>
              <a:lstStyle/>
              <a:p>
                <a:pPr>
                  <a:defRPr sz="1100" b="0" i="0">
                    <a:solidFill>
                      <a:srgbClr val="FFFFFF"/>
                    </a:solidFill>
                    <a:latin typeface="Lato Bold"/>
                    <a:cs typeface="Lato Bold"/>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Marketing plans</c:v>
                </c:pt>
                <c:pt idx="1">
                  <c:v>Business pitches</c:v>
                </c:pt>
                <c:pt idx="2">
                  <c:v>Assets</c:v>
                </c:pt>
                <c:pt idx="3">
                  <c:v>Entrepreneurship</c:v>
                </c:pt>
                <c:pt idx="4">
                  <c:v>Business plans</c:v>
                </c:pt>
                <c:pt idx="5">
                  <c:v>Value propositions</c:v>
                </c:pt>
              </c:strCache>
            </c:strRef>
          </c:cat>
          <c:val>
            <c:numRef>
              <c:f>Sheet1!$C$2:$C$7</c:f>
              <c:numCache>
                <c:formatCode>General</c:formatCode>
                <c:ptCount val="6"/>
                <c:pt idx="0">
                  <c:v>64.0</c:v>
                </c:pt>
                <c:pt idx="1">
                  <c:v>51.0</c:v>
                </c:pt>
                <c:pt idx="2">
                  <c:v>59.0</c:v>
                </c:pt>
                <c:pt idx="3">
                  <c:v>75.0</c:v>
                </c:pt>
                <c:pt idx="4">
                  <c:v>66.0</c:v>
                </c:pt>
                <c:pt idx="5">
                  <c:v>39.0</c:v>
                </c:pt>
              </c:numCache>
            </c:numRef>
          </c:val>
        </c:ser>
        <c:dLbls>
          <c:dLblPos val="inEnd"/>
          <c:showLegendKey val="0"/>
          <c:showVal val="1"/>
          <c:showCatName val="0"/>
          <c:showSerName val="0"/>
          <c:showPercent val="0"/>
          <c:showBubbleSize val="0"/>
        </c:dLbls>
        <c:gapWidth val="150"/>
        <c:overlap val="100"/>
        <c:axId val="-2088820296"/>
        <c:axId val="-2078978712"/>
      </c:barChart>
      <c:valAx>
        <c:axId val="-2078794472"/>
        <c:scaling>
          <c:orientation val="minMax"/>
          <c:max val="100.0"/>
        </c:scaling>
        <c:delete val="1"/>
        <c:axPos val="l"/>
        <c:numFmt formatCode="General" sourceLinked="1"/>
        <c:majorTickMark val="out"/>
        <c:minorTickMark val="none"/>
        <c:tickLblPos val="nextTo"/>
        <c:crossAx val="-2092362808"/>
        <c:crosses val="autoZero"/>
        <c:crossBetween val="between"/>
      </c:valAx>
      <c:catAx>
        <c:axId val="-2092362808"/>
        <c:scaling>
          <c:orientation val="minMax"/>
        </c:scaling>
        <c:delete val="0"/>
        <c:axPos val="b"/>
        <c:numFmt formatCode="General" sourceLinked="1"/>
        <c:majorTickMark val="none"/>
        <c:minorTickMark val="none"/>
        <c:tickLblPos val="nextTo"/>
        <c:spPr>
          <a:noFill/>
          <a:ln>
            <a:solidFill>
              <a:srgbClr val="AFB5BA"/>
            </a:solidFill>
          </a:ln>
        </c:spPr>
        <c:txPr>
          <a:bodyPr rot="-60000000" vert="horz"/>
          <a:lstStyle/>
          <a:p>
            <a:pPr>
              <a:defRPr sz="1100">
                <a:solidFill>
                  <a:srgbClr val="505557"/>
                </a:solidFill>
                <a:latin typeface="Lato Regular"/>
                <a:cs typeface="Lato Regular"/>
              </a:defRPr>
            </a:pPr>
            <a:endParaRPr lang="en-US"/>
          </a:p>
        </c:txPr>
        <c:crossAx val="-2078794472"/>
        <c:crosses val="autoZero"/>
        <c:auto val="1"/>
        <c:lblAlgn val="ctr"/>
        <c:lblOffset val="100"/>
        <c:noMultiLvlLbl val="0"/>
      </c:catAx>
      <c:valAx>
        <c:axId val="-2078978712"/>
        <c:scaling>
          <c:orientation val="minMax"/>
          <c:max val="100.0"/>
        </c:scaling>
        <c:delete val="1"/>
        <c:axPos val="r"/>
        <c:numFmt formatCode="General" sourceLinked="1"/>
        <c:majorTickMark val="out"/>
        <c:minorTickMark val="none"/>
        <c:tickLblPos val="nextTo"/>
        <c:crossAx val="-2088820296"/>
        <c:crosses val="max"/>
        <c:crossBetween val="between"/>
      </c:valAx>
      <c:catAx>
        <c:axId val="-2088820296"/>
        <c:scaling>
          <c:orientation val="minMax"/>
        </c:scaling>
        <c:delete val="1"/>
        <c:axPos val="t"/>
        <c:numFmt formatCode="General" sourceLinked="1"/>
        <c:majorTickMark val="out"/>
        <c:minorTickMark val="none"/>
        <c:tickLblPos val="nextTo"/>
        <c:crossAx val="-2078978712"/>
        <c:crosses val="max"/>
        <c:auto val="1"/>
        <c:lblAlgn val="ctr"/>
        <c:lblOffset val="100"/>
        <c:noMultiLvlLbl val="0"/>
      </c:catAx>
    </c:plotArea>
    <c:legend>
      <c:legendPos val="b"/>
      <c:layout>
        <c:manualLayout>
          <c:xMode val="edge"/>
          <c:yMode val="edge"/>
          <c:x val="0.468269757946923"/>
          <c:y val="0.043550896257337"/>
          <c:w val="0.495885795763381"/>
          <c:h val="0.0544040598184896"/>
        </c:manualLayout>
      </c:layout>
      <c:overlay val="0"/>
      <c:txPr>
        <a:bodyPr rot="0" vert="horz"/>
        <a:lstStyle/>
        <a:p>
          <a:pPr algn="l">
            <a:defRPr sz="1000" b="0" i="0" cap="none">
              <a:solidFill>
                <a:srgbClr val="434D51"/>
              </a:solidFill>
              <a:latin typeface="Lato"/>
              <a:cs typeface="Lato Semi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194965277777778"/>
          <c:y val="0.0517856274910081"/>
          <c:w val="0.629499763050452"/>
          <c:h val="0.807949961115971"/>
        </c:manualLayout>
      </c:layout>
      <c:lineChart>
        <c:grouping val="standard"/>
        <c:varyColors val="0"/>
        <c:ser>
          <c:idx val="0"/>
          <c:order val="0"/>
          <c:tx>
            <c:strRef>
              <c:f>Sheet1!$A$2</c:f>
              <c:strCache>
                <c:ptCount val="1"/>
                <c:pt idx="0">
                  <c:v>Boys</c:v>
                </c:pt>
              </c:strCache>
            </c:strRef>
          </c:tx>
          <c:spPr>
            <a:ln>
              <a:solidFill>
                <a:srgbClr val="14A197"/>
              </a:solidFill>
            </a:ln>
          </c:spPr>
          <c:marker>
            <c:symbol val="circle"/>
            <c:size val="7"/>
            <c:spPr>
              <a:solidFill>
                <a:schemeClr val="bg1"/>
              </a:solidFill>
              <a:ln w="19050">
                <a:solidFill>
                  <a:srgbClr val="14A197"/>
                </a:solidFill>
              </a:ln>
            </c:spPr>
          </c:marker>
          <c:dLbls>
            <c:dLbl>
              <c:idx val="0"/>
              <c:layout>
                <c:manualLayout>
                  <c:x val="-0.198863636363636"/>
                  <c:y val="-0.00771604938271605"/>
                </c:manualLayout>
              </c:layout>
              <c:tx>
                <c:rich>
                  <a:bodyPr/>
                  <a:lstStyle/>
                  <a:p>
                    <a:fld id="{8810EF31-90CE-264F-B978-A3B0A9B0FC59}" type="VALUE">
                      <a:rPr lang="en-US" smtClean="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0"/>
                  <c:y val="-0.00679012345679014"/>
                </c:manualLayout>
              </c:layout>
              <c:tx>
                <c:rich>
                  <a:bodyPr/>
                  <a:lstStyle/>
                  <a:p>
                    <a:fld id="{F3A5EB5B-6C7E-1A4C-B92A-148A022EFCB2}"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vert="horz"/>
              <a:lstStyle/>
              <a:p>
                <a:pPr>
                  <a:defRPr sz="1050" b="0" i="0">
                    <a:solidFill>
                      <a:srgbClr val="14A197"/>
                    </a:solidFill>
                    <a:latin typeface="Lato Black"/>
                    <a:cs typeface="Lato Blac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Before course</c:v>
                </c:pt>
                <c:pt idx="1">
                  <c:v>After course</c:v>
                </c:pt>
              </c:strCache>
            </c:strRef>
          </c:cat>
          <c:val>
            <c:numRef>
              <c:f>Sheet1!$B$2:$C$2</c:f>
              <c:numCache>
                <c:formatCode>General</c:formatCode>
                <c:ptCount val="2"/>
                <c:pt idx="0">
                  <c:v>41.0</c:v>
                </c:pt>
                <c:pt idx="1">
                  <c:v>65.0</c:v>
                </c:pt>
              </c:numCache>
            </c:numRef>
          </c:val>
          <c:smooth val="0"/>
        </c:ser>
        <c:ser>
          <c:idx val="1"/>
          <c:order val="1"/>
          <c:tx>
            <c:strRef>
              <c:f>Sheet1!$A$3</c:f>
              <c:strCache>
                <c:ptCount val="1"/>
                <c:pt idx="0">
                  <c:v>Girls</c:v>
                </c:pt>
              </c:strCache>
            </c:strRef>
          </c:tx>
          <c:spPr>
            <a:ln cap="sq">
              <a:solidFill>
                <a:srgbClr val="F62C18"/>
              </a:solidFill>
              <a:round/>
            </a:ln>
          </c:spPr>
          <c:marker>
            <c:symbol val="circle"/>
            <c:size val="7"/>
            <c:spPr>
              <a:solidFill>
                <a:schemeClr val="bg1"/>
              </a:solidFill>
              <a:ln w="19050">
                <a:solidFill>
                  <a:srgbClr val="F62C18"/>
                </a:solidFill>
              </a:ln>
            </c:spPr>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3576712001909"/>
                  <c:y val="-0.0588412559541168"/>
                </c:manualLayout>
              </c:layout>
              <c:showLegendKey val="0"/>
              <c:showVal val="1"/>
              <c:showCatName val="0"/>
              <c:showSerName val="0"/>
              <c:showPercent val="0"/>
              <c:showBubbleSize val="0"/>
              <c:extLst>
                <c:ext xmlns:c15="http://schemas.microsoft.com/office/drawing/2012/chart" uri="{CE6537A1-D6FC-4f65-9D91-7224C49458BB}">
                  <c15:layout>
                    <c:manualLayout>
                      <c:w val="0.122823709536308"/>
                      <c:h val="0.115720691163605"/>
                    </c:manualLayout>
                  </c15:layout>
                </c:ext>
              </c:extLst>
            </c:dLbl>
            <c:spPr>
              <a:noFill/>
              <a:ln>
                <a:noFill/>
              </a:ln>
              <a:effectLst/>
            </c:spPr>
            <c:txPr>
              <a:bodyPr rot="0" vert="horz"/>
              <a:lstStyle/>
              <a:p>
                <a:pPr>
                  <a:defRPr sz="1050" b="0" i="0">
                    <a:solidFill>
                      <a:srgbClr val="F62C18"/>
                    </a:solidFill>
                    <a:latin typeface="Lato Bold"/>
                    <a:cs typeface="Lato Bol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Before course</c:v>
                </c:pt>
                <c:pt idx="1">
                  <c:v>After course</c:v>
                </c:pt>
              </c:strCache>
            </c:strRef>
          </c:cat>
          <c:val>
            <c:numRef>
              <c:f>Sheet1!$B$3:$C$3</c:f>
              <c:numCache>
                <c:formatCode>General</c:formatCode>
                <c:ptCount val="2"/>
                <c:pt idx="0">
                  <c:v>34.0</c:v>
                </c:pt>
                <c:pt idx="1">
                  <c:v>67.0</c:v>
                </c:pt>
              </c:numCache>
            </c:numRef>
          </c:val>
          <c:smooth val="0"/>
        </c:ser>
        <c:dLbls>
          <c:showLegendKey val="0"/>
          <c:showVal val="1"/>
          <c:showCatName val="0"/>
          <c:showSerName val="0"/>
          <c:showPercent val="0"/>
          <c:showBubbleSize val="0"/>
        </c:dLbls>
        <c:marker val="1"/>
        <c:smooth val="0"/>
        <c:axId val="-2053318184"/>
        <c:axId val="-2054325272"/>
      </c:lineChart>
      <c:valAx>
        <c:axId val="-2054325272"/>
        <c:scaling>
          <c:orientation val="minMax"/>
          <c:max val="80.0"/>
        </c:scaling>
        <c:delete val="1"/>
        <c:axPos val="l"/>
        <c:numFmt formatCode="General" sourceLinked="1"/>
        <c:majorTickMark val="out"/>
        <c:minorTickMark val="none"/>
        <c:tickLblPos val="nextTo"/>
        <c:crossAx val="-2053318184"/>
        <c:crosses val="autoZero"/>
        <c:crossBetween val="midCat"/>
      </c:valAx>
      <c:catAx>
        <c:axId val="-2053318184"/>
        <c:scaling>
          <c:orientation val="minMax"/>
        </c:scaling>
        <c:delete val="0"/>
        <c:axPos val="b"/>
        <c:numFmt formatCode="General" sourceLinked="1"/>
        <c:majorTickMark val="none"/>
        <c:minorTickMark val="none"/>
        <c:tickLblPos val="nextTo"/>
        <c:spPr>
          <a:noFill/>
          <a:ln>
            <a:solidFill>
              <a:srgbClr val="AFB5BA"/>
            </a:solidFill>
          </a:ln>
        </c:spPr>
        <c:txPr>
          <a:bodyPr rot="-60000000" vert="horz"/>
          <a:lstStyle/>
          <a:p>
            <a:pPr>
              <a:defRPr sz="1050">
                <a:solidFill>
                  <a:srgbClr val="505557"/>
                </a:solidFill>
                <a:latin typeface="Lato Regular"/>
                <a:cs typeface="Lato Regular"/>
              </a:defRPr>
            </a:pPr>
            <a:endParaRPr lang="en-US"/>
          </a:p>
        </c:txPr>
        <c:crossAx val="-205432527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201278533365148"/>
          <c:y val="0.0517856274910081"/>
          <c:w val="0.629499763050452"/>
          <c:h val="0.807949961115971"/>
        </c:manualLayout>
      </c:layout>
      <c:lineChart>
        <c:grouping val="standard"/>
        <c:varyColors val="0"/>
        <c:ser>
          <c:idx val="0"/>
          <c:order val="0"/>
          <c:tx>
            <c:strRef>
              <c:f>Sheet1!$A$2</c:f>
              <c:strCache>
                <c:ptCount val="1"/>
                <c:pt idx="0">
                  <c:v>Boys</c:v>
                </c:pt>
              </c:strCache>
            </c:strRef>
          </c:tx>
          <c:spPr>
            <a:ln>
              <a:solidFill>
                <a:srgbClr val="14A197"/>
              </a:solidFill>
            </a:ln>
          </c:spPr>
          <c:marker>
            <c:symbol val="circle"/>
            <c:size val="7"/>
            <c:spPr>
              <a:solidFill>
                <a:schemeClr val="bg1"/>
              </a:solidFill>
              <a:ln w="19050">
                <a:solidFill>
                  <a:srgbClr val="14A197"/>
                </a:solidFill>
              </a:ln>
            </c:spPr>
          </c:marker>
          <c:dLbls>
            <c:dLbl>
              <c:idx val="0"/>
              <c:layout/>
              <c:tx>
                <c:rich>
                  <a:bodyPr/>
                  <a:lstStyle/>
                  <a:p>
                    <a:fld id="{8810EF31-90CE-264F-B978-A3B0A9B0FC59}" type="VALUE">
                      <a:rPr lang="ru-RU" smtClean="0"/>
                      <a:pPr/>
                      <a:t>[VALUE]</a:t>
                    </a:fld>
                    <a:endParaRPr lang="en-US"/>
                  </a:p>
                </c:rich>
              </c:tx>
              <c:dLblPos val="l"/>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0"/>
                  <c:y val="-0.0608024691358025"/>
                </c:manualLayout>
              </c:layout>
              <c:tx>
                <c:rich>
                  <a:bodyPr/>
                  <a:lstStyle/>
                  <a:p>
                    <a:fld id="{F3A5EB5B-6C7E-1A4C-B92A-148A022EFCB2}" type="VALUE">
                      <a:rPr lang="is-I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vert="horz"/>
              <a:lstStyle/>
              <a:p>
                <a:pPr>
                  <a:defRPr sz="1050" b="0" i="0">
                    <a:solidFill>
                      <a:srgbClr val="14A197"/>
                    </a:solidFill>
                    <a:latin typeface="Lato Black"/>
                    <a:cs typeface="Lato Blac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Before course</c:v>
                </c:pt>
                <c:pt idx="1">
                  <c:v>After course</c:v>
                </c:pt>
              </c:strCache>
            </c:strRef>
          </c:cat>
          <c:val>
            <c:numRef>
              <c:f>Sheet1!$B$2:$C$2</c:f>
              <c:numCache>
                <c:formatCode>General</c:formatCode>
                <c:ptCount val="2"/>
                <c:pt idx="0">
                  <c:v>57.0</c:v>
                </c:pt>
                <c:pt idx="1">
                  <c:v>68.0</c:v>
                </c:pt>
              </c:numCache>
            </c:numRef>
          </c:val>
          <c:smooth val="0"/>
        </c:ser>
        <c:ser>
          <c:idx val="1"/>
          <c:order val="1"/>
          <c:tx>
            <c:strRef>
              <c:f>Sheet1!$A$3</c:f>
              <c:strCache>
                <c:ptCount val="1"/>
                <c:pt idx="0">
                  <c:v>Girls</c:v>
                </c:pt>
              </c:strCache>
            </c:strRef>
          </c:tx>
          <c:spPr>
            <a:ln cap="sq">
              <a:solidFill>
                <a:srgbClr val="F62C18"/>
              </a:solidFill>
              <a:round/>
            </a:ln>
          </c:spPr>
          <c:marker>
            <c:symbol val="circle"/>
            <c:size val="7"/>
            <c:spPr>
              <a:solidFill>
                <a:schemeClr val="bg1"/>
              </a:solidFill>
              <a:ln w="19050">
                <a:solidFill>
                  <a:srgbClr val="F62C18"/>
                </a:solidFill>
              </a:ln>
            </c:spPr>
          </c:marker>
          <c:dLbls>
            <c:dLbl>
              <c:idx val="0"/>
              <c:layout>
                <c:manualLayout>
                  <c:x val="-0.183080808080808"/>
                  <c:y val="0.046296296296296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315656565656566"/>
                  <c:y val="0.00288713910761154"/>
                </c:manualLayout>
              </c:layout>
              <c:showLegendKey val="0"/>
              <c:showVal val="1"/>
              <c:showCatName val="0"/>
              <c:showSerName val="0"/>
              <c:showPercent val="0"/>
              <c:showBubbleSize val="0"/>
              <c:extLst>
                <c:ext xmlns:c15="http://schemas.microsoft.com/office/drawing/2012/chart" uri="{CE6537A1-D6FC-4f65-9D91-7224C49458BB}">
                  <c15:layout>
                    <c:manualLayout>
                      <c:w val="0.116510578223177"/>
                      <c:h val="0.100288592398172"/>
                    </c:manualLayout>
                  </c15:layout>
                </c:ext>
              </c:extLst>
            </c:dLbl>
            <c:spPr>
              <a:noFill/>
              <a:ln>
                <a:noFill/>
              </a:ln>
              <a:effectLst/>
            </c:spPr>
            <c:txPr>
              <a:bodyPr rot="0" vert="horz"/>
              <a:lstStyle/>
              <a:p>
                <a:pPr>
                  <a:defRPr sz="1050" b="0" i="0">
                    <a:solidFill>
                      <a:srgbClr val="F62C18"/>
                    </a:solidFill>
                    <a:latin typeface="Lato Bold"/>
                    <a:cs typeface="Lato Bol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Before course</c:v>
                </c:pt>
                <c:pt idx="1">
                  <c:v>After course</c:v>
                </c:pt>
              </c:strCache>
            </c:strRef>
          </c:cat>
          <c:val>
            <c:numRef>
              <c:f>Sheet1!$B$3:$C$3</c:f>
              <c:numCache>
                <c:formatCode>General</c:formatCode>
                <c:ptCount val="2"/>
                <c:pt idx="0">
                  <c:v>50.0</c:v>
                </c:pt>
                <c:pt idx="1">
                  <c:v>68.0</c:v>
                </c:pt>
              </c:numCache>
            </c:numRef>
          </c:val>
          <c:smooth val="0"/>
        </c:ser>
        <c:dLbls>
          <c:showLegendKey val="0"/>
          <c:showVal val="1"/>
          <c:showCatName val="0"/>
          <c:showSerName val="0"/>
          <c:showPercent val="0"/>
          <c:showBubbleSize val="0"/>
        </c:dLbls>
        <c:marker val="1"/>
        <c:smooth val="0"/>
        <c:axId val="-2017546360"/>
        <c:axId val="-2017675464"/>
      </c:lineChart>
      <c:valAx>
        <c:axId val="-2017675464"/>
        <c:scaling>
          <c:orientation val="minMax"/>
          <c:max val="80.0"/>
        </c:scaling>
        <c:delete val="1"/>
        <c:axPos val="l"/>
        <c:numFmt formatCode="General" sourceLinked="1"/>
        <c:majorTickMark val="out"/>
        <c:minorTickMark val="none"/>
        <c:tickLblPos val="nextTo"/>
        <c:crossAx val="-2017546360"/>
        <c:crosses val="autoZero"/>
        <c:crossBetween val="midCat"/>
      </c:valAx>
      <c:catAx>
        <c:axId val="-2017546360"/>
        <c:scaling>
          <c:orientation val="minMax"/>
        </c:scaling>
        <c:delete val="0"/>
        <c:axPos val="b"/>
        <c:numFmt formatCode="General" sourceLinked="1"/>
        <c:majorTickMark val="none"/>
        <c:minorTickMark val="none"/>
        <c:tickLblPos val="nextTo"/>
        <c:spPr>
          <a:noFill/>
          <a:ln>
            <a:solidFill>
              <a:srgbClr val="AFB5BA"/>
            </a:solidFill>
          </a:ln>
        </c:spPr>
        <c:txPr>
          <a:bodyPr rot="-60000000" vert="horz"/>
          <a:lstStyle/>
          <a:p>
            <a:pPr>
              <a:defRPr sz="1050">
                <a:solidFill>
                  <a:srgbClr val="505557"/>
                </a:solidFill>
                <a:latin typeface="Lato Regular"/>
                <a:cs typeface="Lato Regular"/>
              </a:defRPr>
            </a:pPr>
            <a:endParaRPr lang="en-US"/>
          </a:p>
        </c:txPr>
        <c:crossAx val="-2017675464"/>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194965277777778"/>
          <c:y val="0.0517856274910081"/>
          <c:w val="0.629499763050452"/>
          <c:h val="0.807949961115971"/>
        </c:manualLayout>
      </c:layout>
      <c:lineChart>
        <c:grouping val="standard"/>
        <c:varyColors val="0"/>
        <c:ser>
          <c:idx val="0"/>
          <c:order val="0"/>
          <c:tx>
            <c:strRef>
              <c:f>Sheet1!$A$2</c:f>
              <c:strCache>
                <c:ptCount val="1"/>
                <c:pt idx="0">
                  <c:v>Boys</c:v>
                </c:pt>
              </c:strCache>
            </c:strRef>
          </c:tx>
          <c:spPr>
            <a:ln>
              <a:solidFill>
                <a:srgbClr val="14A197"/>
              </a:solidFill>
            </a:ln>
          </c:spPr>
          <c:marker>
            <c:symbol val="circle"/>
            <c:size val="7"/>
            <c:spPr>
              <a:solidFill>
                <a:schemeClr val="bg1"/>
              </a:solidFill>
              <a:ln w="19050">
                <a:solidFill>
                  <a:srgbClr val="14A197"/>
                </a:solidFill>
              </a:ln>
            </c:spPr>
          </c:marker>
          <c:dLbls>
            <c:dLbl>
              <c:idx val="0"/>
              <c:layout>
                <c:manualLayout>
                  <c:x val="-0.217061361647976"/>
                  <c:y val="0.0"/>
                </c:manualLayout>
              </c:layout>
              <c:tx>
                <c:rich>
                  <a:bodyPr/>
                  <a:lstStyle/>
                  <a:p>
                    <a:fld id="{8810EF31-90CE-264F-B978-A3B0A9B0FC59}" type="VALUE">
                      <a:rPr lang="mr-IN" smtClean="0"/>
                      <a:pPr/>
                      <a:t>[VALUE]</a:t>
                    </a:fld>
                    <a:r>
                      <a:rPr lang="mr-IN" dirty="0" smtClean="0"/>
                      <a:t>%</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1.77560499249867E-16"/>
                  <c:y val="-0.0222222222222223"/>
                </c:manualLayout>
              </c:layout>
              <c:tx>
                <c:rich>
                  <a:bodyPr/>
                  <a:lstStyle/>
                  <a:p>
                    <a:fld id="{F3A5EB5B-6C7E-1A4C-B92A-148A022EFCB2}" type="VALUE">
                      <a:rPr lang="mr-IN" smtClean="0"/>
                      <a:pPr/>
                      <a:t>[VALUE]</a:t>
                    </a:fld>
                    <a:r>
                      <a:rPr lang="mr-IN"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vert="horz"/>
              <a:lstStyle/>
              <a:p>
                <a:pPr>
                  <a:defRPr sz="1050" b="0" i="0">
                    <a:solidFill>
                      <a:srgbClr val="14A197"/>
                    </a:solidFill>
                    <a:latin typeface="Lato Black"/>
                    <a:cs typeface="Lato Blac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Before course</c:v>
                </c:pt>
                <c:pt idx="1">
                  <c:v>After course</c:v>
                </c:pt>
              </c:strCache>
            </c:strRef>
          </c:cat>
          <c:val>
            <c:numRef>
              <c:f>Sheet1!$B$2:$C$2</c:f>
              <c:numCache>
                <c:formatCode>General</c:formatCode>
                <c:ptCount val="2"/>
                <c:pt idx="0">
                  <c:v>49.0</c:v>
                </c:pt>
                <c:pt idx="1">
                  <c:v>64.0</c:v>
                </c:pt>
              </c:numCache>
            </c:numRef>
          </c:val>
          <c:smooth val="0"/>
        </c:ser>
        <c:ser>
          <c:idx val="1"/>
          <c:order val="1"/>
          <c:tx>
            <c:strRef>
              <c:f>Sheet1!$A$3</c:f>
              <c:strCache>
                <c:ptCount val="1"/>
                <c:pt idx="0">
                  <c:v>Girls</c:v>
                </c:pt>
              </c:strCache>
            </c:strRef>
          </c:tx>
          <c:spPr>
            <a:ln cap="sq">
              <a:solidFill>
                <a:srgbClr val="F62C18"/>
              </a:solidFill>
              <a:round/>
            </a:ln>
          </c:spPr>
          <c:marker>
            <c:symbol val="circle"/>
            <c:size val="7"/>
            <c:spPr>
              <a:solidFill>
                <a:schemeClr val="bg1"/>
              </a:solidFill>
              <a:ln w="19050">
                <a:solidFill>
                  <a:srgbClr val="F62C18"/>
                </a:solidFill>
              </a:ln>
            </c:spPr>
          </c:marker>
          <c:dLbls>
            <c:dLbl>
              <c:idx val="0"/>
              <c:layout>
                <c:manualLayout>
                  <c:x val="-0.21780303030303"/>
                  <c:y val="-3.53648178000555E-1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93595402847372"/>
                  <c:y val="0.0337513366384757"/>
                </c:manualLayout>
              </c:layout>
              <c:showLegendKey val="0"/>
              <c:showVal val="1"/>
              <c:showCatName val="0"/>
              <c:showSerName val="0"/>
              <c:showPercent val="0"/>
              <c:showBubbleSize val="0"/>
              <c:extLst>
                <c:ext xmlns:c15="http://schemas.microsoft.com/office/drawing/2012/chart" uri="{CE6537A1-D6FC-4f65-9D91-7224C49458BB}">
                  <c15:layout>
                    <c:manualLayout>
                      <c:w val="0.154389366101965"/>
                      <c:h val="0.115720691163605"/>
                    </c:manualLayout>
                  </c15:layout>
                </c:ext>
              </c:extLst>
            </c:dLbl>
            <c:spPr>
              <a:noFill/>
              <a:ln>
                <a:noFill/>
              </a:ln>
              <a:effectLst/>
            </c:spPr>
            <c:txPr>
              <a:bodyPr rot="0" vert="horz"/>
              <a:lstStyle/>
              <a:p>
                <a:pPr>
                  <a:defRPr sz="1050" b="0" i="0">
                    <a:solidFill>
                      <a:srgbClr val="F62C18"/>
                    </a:solidFill>
                    <a:latin typeface="Lato Bold"/>
                    <a:cs typeface="Lato Bold"/>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Before course</c:v>
                </c:pt>
                <c:pt idx="1">
                  <c:v>After course</c:v>
                </c:pt>
              </c:strCache>
            </c:strRef>
          </c:cat>
          <c:val>
            <c:numRef>
              <c:f>Sheet1!$B$3:$C$3</c:f>
              <c:numCache>
                <c:formatCode>General</c:formatCode>
                <c:ptCount val="2"/>
                <c:pt idx="0">
                  <c:v>40.0</c:v>
                </c:pt>
                <c:pt idx="1">
                  <c:v>63.0</c:v>
                </c:pt>
              </c:numCache>
            </c:numRef>
          </c:val>
          <c:smooth val="0"/>
        </c:ser>
        <c:dLbls>
          <c:showLegendKey val="0"/>
          <c:showVal val="1"/>
          <c:showCatName val="0"/>
          <c:showSerName val="0"/>
          <c:showPercent val="0"/>
          <c:showBubbleSize val="0"/>
        </c:dLbls>
        <c:marker val="1"/>
        <c:smooth val="0"/>
        <c:axId val="-2047377992"/>
        <c:axId val="-2136798632"/>
      </c:lineChart>
      <c:valAx>
        <c:axId val="-2136798632"/>
        <c:scaling>
          <c:orientation val="minMax"/>
          <c:max val="80.0"/>
        </c:scaling>
        <c:delete val="1"/>
        <c:axPos val="l"/>
        <c:numFmt formatCode="General" sourceLinked="1"/>
        <c:majorTickMark val="out"/>
        <c:minorTickMark val="none"/>
        <c:tickLblPos val="nextTo"/>
        <c:crossAx val="-2047377992"/>
        <c:crosses val="autoZero"/>
        <c:crossBetween val="midCat"/>
      </c:valAx>
      <c:catAx>
        <c:axId val="-2047377992"/>
        <c:scaling>
          <c:orientation val="minMax"/>
        </c:scaling>
        <c:delete val="0"/>
        <c:axPos val="b"/>
        <c:numFmt formatCode="General" sourceLinked="1"/>
        <c:majorTickMark val="none"/>
        <c:minorTickMark val="none"/>
        <c:tickLblPos val="nextTo"/>
        <c:spPr>
          <a:noFill/>
          <a:ln>
            <a:solidFill>
              <a:srgbClr val="AFB5BA"/>
            </a:solidFill>
          </a:ln>
        </c:spPr>
        <c:txPr>
          <a:bodyPr rot="-60000000" vert="horz"/>
          <a:lstStyle/>
          <a:p>
            <a:pPr>
              <a:defRPr sz="1050">
                <a:solidFill>
                  <a:srgbClr val="505557"/>
                </a:solidFill>
                <a:latin typeface="Lato Regular"/>
                <a:cs typeface="Lato Regular"/>
              </a:defRPr>
            </a:pPr>
            <a:endParaRPr lang="en-US"/>
          </a:p>
        </c:txPr>
        <c:crossAx val="-213679863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90949427795636"/>
          <c:y val="0.76937169816291"/>
          <c:w val="0.0666570392992702"/>
          <c:h val="0.0607678234408871"/>
        </c:manualLayout>
      </c:layout>
      <c:lineChart>
        <c:grouping val="standard"/>
        <c:varyColors val="0"/>
        <c:ser>
          <c:idx val="0"/>
          <c:order val="0"/>
          <c:tx>
            <c:strRef>
              <c:f>Sheet1!$A$2</c:f>
              <c:strCache>
                <c:ptCount val="1"/>
                <c:pt idx="0">
                  <c:v> Boys</c:v>
                </c:pt>
              </c:strCache>
            </c:strRef>
          </c:tx>
          <c:spPr>
            <a:ln>
              <a:solidFill>
                <a:srgbClr val="14A197"/>
              </a:solidFill>
            </a:ln>
          </c:spPr>
          <c:marker>
            <c:symbol val="circle"/>
            <c:size val="7"/>
            <c:spPr>
              <a:solidFill>
                <a:schemeClr val="bg1"/>
              </a:solidFill>
              <a:ln w="19050">
                <a:solidFill>
                  <a:srgbClr val="14A197"/>
                </a:solidFill>
              </a:ln>
            </c:spPr>
          </c:marker>
          <c:dLbls>
            <c:dLbl>
              <c:idx val="6"/>
              <c:spPr>
                <a:noFill/>
                <a:ln>
                  <a:noFill/>
                </a:ln>
                <a:effectLst/>
              </c:spPr>
              <c:txPr>
                <a:bodyPr rot="0" vert="horz"/>
                <a:lstStyle/>
                <a:p>
                  <a:pPr>
                    <a:defRPr sz="1100" b="0" i="0">
                      <a:solidFill>
                        <a:srgbClr val="434D51"/>
                      </a:solidFill>
                      <a:latin typeface="Lato Black"/>
                      <a:cs typeface="Lato Black"/>
                    </a:defRPr>
                  </a:pPr>
                  <a:endParaRPr lang="en-US"/>
                </a:p>
              </c:txPr>
              <c:showLegendKey val="0"/>
              <c:showVal val="1"/>
              <c:showCatName val="0"/>
              <c:showSerName val="0"/>
              <c:showPercent val="0"/>
              <c:showBubbleSize val="0"/>
            </c:dLbl>
            <c:spPr>
              <a:noFill/>
              <a:ln>
                <a:noFill/>
              </a:ln>
              <a:effectLst/>
            </c:spPr>
            <c:txPr>
              <a:bodyPr rot="0" vert="horz"/>
              <a:lstStyle/>
              <a:p>
                <a:pPr>
                  <a:defRPr sz="1100" b="0" i="0">
                    <a:solidFill>
                      <a:schemeClr val="bg1"/>
                    </a:solidFill>
                    <a:latin typeface="Lato Black"/>
                    <a:cs typeface="Lato Black"/>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survey1</c:v>
                </c:pt>
                <c:pt idx="1">
                  <c:v>survey 2</c:v>
                </c:pt>
              </c:strCache>
            </c:strRef>
          </c:cat>
          <c:val>
            <c:numRef>
              <c:f>Sheet1!$B$2:$C$2</c:f>
              <c:numCache>
                <c:formatCode>General</c:formatCode>
                <c:ptCount val="2"/>
              </c:numCache>
            </c:numRef>
          </c:val>
          <c:smooth val="0"/>
        </c:ser>
        <c:ser>
          <c:idx val="1"/>
          <c:order val="1"/>
          <c:tx>
            <c:strRef>
              <c:f>Sheet1!$A$3</c:f>
              <c:strCache>
                <c:ptCount val="1"/>
                <c:pt idx="0">
                  <c:v> Girls</c:v>
                </c:pt>
              </c:strCache>
            </c:strRef>
          </c:tx>
          <c:spPr>
            <a:ln>
              <a:solidFill>
                <a:srgbClr val="F62C18"/>
              </a:solidFill>
            </a:ln>
          </c:spPr>
          <c:marker>
            <c:symbol val="circle"/>
            <c:size val="7"/>
            <c:spPr>
              <a:solidFill>
                <a:schemeClr val="bg1"/>
              </a:solidFill>
              <a:ln w="19050">
                <a:solidFill>
                  <a:srgbClr val="F62C18"/>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survey1</c:v>
                </c:pt>
                <c:pt idx="1">
                  <c:v>survey 2</c:v>
                </c:pt>
              </c:strCache>
            </c:strRef>
          </c:cat>
          <c:val>
            <c:numRef>
              <c:f>Sheet1!$B$3:$C$3</c:f>
              <c:numCache>
                <c:formatCode>General</c:formatCode>
                <c:ptCount val="2"/>
              </c:numCache>
            </c:numRef>
          </c:val>
          <c:smooth val="0"/>
        </c:ser>
        <c:dLbls>
          <c:showLegendKey val="0"/>
          <c:showVal val="1"/>
          <c:showCatName val="0"/>
          <c:showSerName val="0"/>
          <c:showPercent val="0"/>
          <c:showBubbleSize val="0"/>
        </c:dLbls>
        <c:marker val="1"/>
        <c:smooth val="0"/>
        <c:axId val="-2076584696"/>
        <c:axId val="-2053945848"/>
      </c:lineChart>
      <c:valAx>
        <c:axId val="-2053945848"/>
        <c:scaling>
          <c:orientation val="minMax"/>
          <c:max val="80.0"/>
        </c:scaling>
        <c:delete val="1"/>
        <c:axPos val="l"/>
        <c:numFmt formatCode="General" sourceLinked="1"/>
        <c:majorTickMark val="out"/>
        <c:minorTickMark val="none"/>
        <c:tickLblPos val="nextTo"/>
        <c:crossAx val="-2076584696"/>
        <c:crosses val="autoZero"/>
        <c:crossBetween val="between"/>
      </c:valAx>
      <c:catAx>
        <c:axId val="-2076584696"/>
        <c:scaling>
          <c:orientation val="minMax"/>
        </c:scaling>
        <c:delete val="1"/>
        <c:axPos val="b"/>
        <c:numFmt formatCode="General" sourceLinked="1"/>
        <c:majorTickMark val="none"/>
        <c:minorTickMark val="none"/>
        <c:tickLblPos val="nextTo"/>
        <c:crossAx val="-2053945848"/>
        <c:crosses val="autoZero"/>
        <c:auto val="1"/>
        <c:lblAlgn val="ctr"/>
        <c:lblOffset val="100"/>
        <c:noMultiLvlLbl val="0"/>
      </c:catAx>
      <c:spPr>
        <a:noFill/>
        <a:ln w="25400">
          <a:noFill/>
        </a:ln>
      </c:spPr>
    </c:plotArea>
    <c:legend>
      <c:legendPos val="b"/>
      <c:layout>
        <c:manualLayout>
          <c:xMode val="edge"/>
          <c:yMode val="edge"/>
          <c:x val="0.0969590811017162"/>
          <c:y val="0.0405741978081368"/>
          <c:w val="0.782015102654037"/>
          <c:h val="0.898726665225992"/>
        </c:manualLayout>
      </c:layout>
      <c:overlay val="0"/>
      <c:txPr>
        <a:bodyPr rot="0" vert="horz"/>
        <a:lstStyle/>
        <a:p>
          <a:pPr algn="l">
            <a:defRPr sz="1000" b="0" i="0" cap="none">
              <a:solidFill>
                <a:srgbClr val="434D51"/>
              </a:solidFill>
              <a:latin typeface="Lato"/>
              <a:cs typeface="Lato Semi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b="0" i="0">
                <a:latin typeface="Lato Regular"/>
                <a:cs typeface="Lato Regular"/>
              </a:defRPr>
            </a:pPr>
            <a:r>
              <a:rPr lang="en-US" sz="1400" b="0" i="0" dirty="0" smtClean="0">
                <a:latin typeface="Lato Regular"/>
                <a:cs typeface="Lato Regular"/>
              </a:rPr>
              <a:t>Gender</a:t>
            </a:r>
            <a:endParaRPr lang="en-US" sz="1400" b="0" i="0" dirty="0">
              <a:latin typeface="Lato Regular"/>
              <a:cs typeface="Lato Regular"/>
            </a:endParaRPr>
          </a:p>
        </c:rich>
      </c:tx>
      <c:layout/>
      <c:overlay val="0"/>
    </c:title>
    <c:autoTitleDeleted val="0"/>
    <c:plotArea>
      <c:layout/>
      <c:doughnutChart>
        <c:varyColors val="1"/>
        <c:ser>
          <c:idx val="0"/>
          <c:order val="0"/>
          <c:tx>
            <c:strRef>
              <c:f>Sheet1!$B$1</c:f>
              <c:strCache>
                <c:ptCount val="1"/>
                <c:pt idx="0">
                  <c:v>Gender</c:v>
                </c:pt>
              </c:strCache>
            </c:strRef>
          </c:tx>
          <c:spPr>
            <a:effectLst/>
          </c:spPr>
          <c:dPt>
            <c:idx val="0"/>
            <c:bubble3D val="0"/>
            <c:spPr>
              <a:solidFill>
                <a:srgbClr val="FDAC10"/>
              </a:solidFill>
              <a:effectLst/>
            </c:spPr>
          </c:dPt>
          <c:dPt>
            <c:idx val="1"/>
            <c:bubble3D val="0"/>
            <c:spPr>
              <a:solidFill>
                <a:srgbClr val="14A197"/>
              </a:solidFill>
              <a:effectLst/>
            </c:spPr>
          </c:dPt>
          <c:dPt>
            <c:idx val="2"/>
            <c:bubble3D val="0"/>
            <c:spPr>
              <a:solidFill>
                <a:srgbClr val="DD4C29"/>
              </a:solidFill>
              <a:effectLst/>
            </c:spPr>
          </c:dPt>
          <c:dPt>
            <c:idx val="3"/>
            <c:bubble3D val="0"/>
            <c:spPr>
              <a:solidFill>
                <a:srgbClr val="7C3684"/>
              </a:solidFill>
              <a:effectLst/>
            </c:spPr>
          </c:dPt>
          <c:dPt>
            <c:idx val="4"/>
            <c:bubble3D val="0"/>
            <c:spPr>
              <a:solidFill>
                <a:srgbClr val="AFB5BA"/>
              </a:solidFill>
              <a:effectLst/>
            </c:spPr>
          </c:dPt>
          <c:dPt>
            <c:idx val="5"/>
            <c:bubble3D val="0"/>
            <c:spPr>
              <a:solidFill>
                <a:srgbClr val="33AFAC"/>
              </a:solidFill>
              <a:effectLst/>
            </c:spPr>
          </c:dPt>
          <c:cat>
            <c:strRef>
              <c:f>Sheet1!$A$2:$A$3</c:f>
              <c:strCache>
                <c:ptCount val="2"/>
                <c:pt idx="0">
                  <c:v>Male</c:v>
                </c:pt>
                <c:pt idx="1">
                  <c:v>Female</c:v>
                </c:pt>
              </c:strCache>
            </c:strRef>
          </c:cat>
          <c:val>
            <c:numRef>
              <c:f>Sheet1!$B$2:$B$3</c:f>
              <c:numCache>
                <c:formatCode>0%</c:formatCode>
                <c:ptCount val="2"/>
                <c:pt idx="0">
                  <c:v>0.51</c:v>
                </c:pt>
                <c:pt idx="1">
                  <c:v>0.49</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latin typeface="Lato Regular"/>
                <a:cs typeface="Lato Regular"/>
              </a:defRPr>
            </a:pPr>
            <a:r>
              <a:rPr lang="en-US" sz="1400" b="0" i="0" dirty="0" smtClean="0">
                <a:latin typeface="Lato Regular"/>
                <a:cs typeface="Lato Regular"/>
              </a:rPr>
              <a:t>Grade Level</a:t>
            </a:r>
            <a:endParaRPr lang="en-US" sz="1400" b="0" i="0" dirty="0">
              <a:latin typeface="Lato Regular"/>
              <a:cs typeface="Lato Regular"/>
            </a:endParaRPr>
          </a:p>
        </c:rich>
      </c:tx>
      <c:layout/>
      <c:overlay val="0"/>
    </c:title>
    <c:autoTitleDeleted val="0"/>
    <c:plotArea>
      <c:layout/>
      <c:doughnutChart>
        <c:varyColors val="1"/>
        <c:ser>
          <c:idx val="0"/>
          <c:order val="0"/>
          <c:tx>
            <c:strRef>
              <c:f>Sheet1!$B$1</c:f>
              <c:strCache>
                <c:ptCount val="1"/>
                <c:pt idx="0">
                  <c:v>Grade Level</c:v>
                </c:pt>
              </c:strCache>
            </c:strRef>
          </c:tx>
          <c:spPr>
            <a:effectLst/>
          </c:spPr>
          <c:dPt>
            <c:idx val="0"/>
            <c:bubble3D val="0"/>
            <c:spPr>
              <a:solidFill>
                <a:srgbClr val="FDAC10"/>
              </a:solidFill>
              <a:effectLst/>
            </c:spPr>
          </c:dPt>
          <c:dPt>
            <c:idx val="1"/>
            <c:bubble3D val="0"/>
            <c:spPr>
              <a:solidFill>
                <a:srgbClr val="14A197"/>
              </a:solidFill>
              <a:effectLst/>
            </c:spPr>
          </c:dPt>
          <c:dPt>
            <c:idx val="2"/>
            <c:bubble3D val="0"/>
            <c:spPr>
              <a:solidFill>
                <a:srgbClr val="F62C18"/>
              </a:solidFill>
              <a:effectLst/>
            </c:spPr>
          </c:dPt>
          <c:dPt>
            <c:idx val="3"/>
            <c:bubble3D val="0"/>
            <c:spPr>
              <a:solidFill>
                <a:srgbClr val="27DED7"/>
              </a:solidFill>
              <a:effectLst/>
            </c:spPr>
          </c:dPt>
          <c:dPt>
            <c:idx val="4"/>
            <c:bubble3D val="0"/>
            <c:spPr>
              <a:solidFill>
                <a:srgbClr val="6C072A"/>
              </a:solidFill>
              <a:effectLst/>
            </c:spPr>
          </c:dPt>
          <c:dPt>
            <c:idx val="5"/>
            <c:bubble3D val="0"/>
            <c:spPr>
              <a:solidFill>
                <a:srgbClr val="33AFAC"/>
              </a:solidFill>
              <a:effectLst/>
            </c:spPr>
          </c:dPt>
          <c:cat>
            <c:strRef>
              <c:f>Sheet1!$A$2:$A$6</c:f>
              <c:strCache>
                <c:ptCount val="5"/>
                <c:pt idx="0">
                  <c:v>Middle School</c:v>
                </c:pt>
                <c:pt idx="1">
                  <c:v>Freshman</c:v>
                </c:pt>
                <c:pt idx="2">
                  <c:v>Sophomore</c:v>
                </c:pt>
                <c:pt idx="3">
                  <c:v>Junior</c:v>
                </c:pt>
                <c:pt idx="4">
                  <c:v>Senior</c:v>
                </c:pt>
              </c:strCache>
            </c:strRef>
          </c:cat>
          <c:val>
            <c:numRef>
              <c:f>Sheet1!$B$2:$B$6</c:f>
              <c:numCache>
                <c:formatCode>0%</c:formatCode>
                <c:ptCount val="5"/>
                <c:pt idx="0">
                  <c:v>0.01</c:v>
                </c:pt>
                <c:pt idx="1">
                  <c:v>0.22</c:v>
                </c:pt>
                <c:pt idx="2">
                  <c:v>0.31</c:v>
                </c:pt>
                <c:pt idx="3">
                  <c:v>0.22</c:v>
                </c:pt>
                <c:pt idx="4">
                  <c:v>0.24</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latin typeface="Lato Regular"/>
                <a:cs typeface="Lato Regular"/>
              </a:defRPr>
            </a:pPr>
            <a:r>
              <a:rPr lang="en-US" sz="1400" b="0" i="0" dirty="0" smtClean="0">
                <a:latin typeface="Lato Regular"/>
                <a:cs typeface="Lato Regular"/>
              </a:rPr>
              <a:t>Parents’ Education</a:t>
            </a:r>
            <a:endParaRPr lang="en-US" sz="1400" b="0" i="0" dirty="0">
              <a:latin typeface="Lato Regular"/>
              <a:cs typeface="Lato Regular"/>
            </a:endParaRPr>
          </a:p>
        </c:rich>
      </c:tx>
      <c:layout/>
      <c:overlay val="0"/>
    </c:title>
    <c:autoTitleDeleted val="0"/>
    <c:plotArea>
      <c:layout/>
      <c:doughnutChart>
        <c:varyColors val="1"/>
        <c:ser>
          <c:idx val="0"/>
          <c:order val="0"/>
          <c:tx>
            <c:strRef>
              <c:f>Sheet1!$B$1</c:f>
              <c:strCache>
                <c:ptCount val="1"/>
                <c:pt idx="0">
                  <c:v>Parents' Education</c:v>
                </c:pt>
              </c:strCache>
            </c:strRef>
          </c:tx>
          <c:spPr>
            <a:effectLst/>
          </c:spPr>
          <c:dPt>
            <c:idx val="0"/>
            <c:bubble3D val="0"/>
            <c:spPr>
              <a:solidFill>
                <a:srgbClr val="FDAC10"/>
              </a:solidFill>
              <a:effectLst/>
            </c:spPr>
          </c:dPt>
          <c:dPt>
            <c:idx val="1"/>
            <c:bubble3D val="0"/>
            <c:spPr>
              <a:solidFill>
                <a:srgbClr val="14A197"/>
              </a:solidFill>
              <a:effectLst/>
            </c:spPr>
          </c:dPt>
          <c:dPt>
            <c:idx val="2"/>
            <c:bubble3D val="0"/>
            <c:spPr>
              <a:solidFill>
                <a:srgbClr val="F62C18"/>
              </a:solidFill>
              <a:effectLst/>
            </c:spPr>
          </c:dPt>
          <c:dPt>
            <c:idx val="3"/>
            <c:bubble3D val="0"/>
            <c:spPr>
              <a:solidFill>
                <a:srgbClr val="27DED7"/>
              </a:solidFill>
              <a:effectLst/>
            </c:spPr>
          </c:dPt>
          <c:dPt>
            <c:idx val="4"/>
            <c:bubble3D val="0"/>
            <c:spPr>
              <a:solidFill>
                <a:srgbClr val="6C072A"/>
              </a:solidFill>
              <a:effectLst/>
            </c:spPr>
          </c:dPt>
          <c:dPt>
            <c:idx val="5"/>
            <c:bubble3D val="0"/>
            <c:spPr>
              <a:solidFill>
                <a:srgbClr val="92DC94"/>
              </a:solidFill>
              <a:effectLst/>
            </c:spPr>
          </c:dPt>
          <c:cat>
            <c:strRef>
              <c:f>Sheet1!$A$2:$A$7</c:f>
              <c:strCache>
                <c:ptCount val="6"/>
                <c:pt idx="0">
                  <c:v>Some High School</c:v>
                </c:pt>
                <c:pt idx="1">
                  <c:v>High School Graduate / GED</c:v>
                </c:pt>
                <c:pt idx="2">
                  <c:v>Technical College Graduate</c:v>
                </c:pt>
                <c:pt idx="3">
                  <c:v>Some College</c:v>
                </c:pt>
                <c:pt idx="4">
                  <c:v>College Graduate</c:v>
                </c:pt>
                <c:pt idx="5">
                  <c:v>Graduate Degree</c:v>
                </c:pt>
              </c:strCache>
            </c:strRef>
          </c:cat>
          <c:val>
            <c:numRef>
              <c:f>Sheet1!$B$2:$B$7</c:f>
              <c:numCache>
                <c:formatCode>0%</c:formatCode>
                <c:ptCount val="6"/>
                <c:pt idx="0">
                  <c:v>0.15</c:v>
                </c:pt>
                <c:pt idx="1">
                  <c:v>0.13</c:v>
                </c:pt>
                <c:pt idx="2">
                  <c:v>0.02</c:v>
                </c:pt>
                <c:pt idx="3">
                  <c:v>0.12</c:v>
                </c:pt>
                <c:pt idx="4">
                  <c:v>0.36</c:v>
                </c:pt>
                <c:pt idx="5">
                  <c:v>0.23</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0377717180844198"/>
          <c:y val="0.107087462666305"/>
          <c:w val="0.938379606745095"/>
          <c:h val="0.723050362570688"/>
        </c:manualLayout>
      </c:layout>
      <c:barChart>
        <c:barDir val="col"/>
        <c:grouping val="stacked"/>
        <c:varyColors val="0"/>
        <c:ser>
          <c:idx val="0"/>
          <c:order val="0"/>
          <c:tx>
            <c:strRef>
              <c:f>Sheet1!$B$1</c:f>
              <c:strCache>
                <c:ptCount val="1"/>
                <c:pt idx="0">
                  <c:v>Score % After Lesson</c:v>
                </c:pt>
              </c:strCache>
            </c:strRef>
          </c:tx>
          <c:spPr>
            <a:solidFill>
              <a:srgbClr val="FDAC10"/>
            </a:solidFill>
            <a:ln>
              <a:noFill/>
            </a:ln>
            <a:effectLst/>
          </c:spPr>
          <c:invertIfNegative val="0"/>
          <c:dLbls>
            <c:spPr>
              <a:noFill/>
              <a:ln>
                <a:noFill/>
              </a:ln>
              <a:effectLst/>
            </c:spPr>
            <c:txPr>
              <a:bodyPr rot="0" vert="horz"/>
              <a:lstStyle/>
              <a:p>
                <a:pPr>
                  <a:defRPr sz="1100" b="0" i="0">
                    <a:solidFill>
                      <a:schemeClr val="bg1"/>
                    </a:solidFill>
                    <a:latin typeface="Lato Black"/>
                    <a:cs typeface="Lato Black"/>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Savings</c:v>
                </c:pt>
                <c:pt idx="1">
                  <c:v>Banking</c:v>
                </c:pt>
                <c:pt idx="2">
                  <c:v>Payment Types</c:v>
                </c:pt>
                <c:pt idx="3">
                  <c:v>Credit Scores</c:v>
                </c:pt>
                <c:pt idx="4">
                  <c:v>Financing Higher Ed</c:v>
                </c:pt>
                <c:pt idx="5">
                  <c:v>Renting vs Owning</c:v>
                </c:pt>
                <c:pt idx="6">
                  <c:v>Insurance and Taxes</c:v>
                </c:pt>
                <c:pt idx="7">
                  <c:v>Consumer Protection</c:v>
                </c:pt>
                <c:pt idx="8">
                  <c:v>Investing</c:v>
                </c:pt>
              </c:strCache>
            </c:strRef>
          </c:cat>
          <c:val>
            <c:numRef>
              <c:f>Sheet1!$B$2:$B$10</c:f>
              <c:numCache>
                <c:formatCode>General</c:formatCode>
                <c:ptCount val="9"/>
                <c:pt idx="0">
                  <c:v>83.0</c:v>
                </c:pt>
                <c:pt idx="1">
                  <c:v>83.0</c:v>
                </c:pt>
                <c:pt idx="2">
                  <c:v>82.0</c:v>
                </c:pt>
                <c:pt idx="3">
                  <c:v>88.0</c:v>
                </c:pt>
                <c:pt idx="4">
                  <c:v>81.0</c:v>
                </c:pt>
                <c:pt idx="5">
                  <c:v>83.0</c:v>
                </c:pt>
                <c:pt idx="6">
                  <c:v>84.0</c:v>
                </c:pt>
                <c:pt idx="7">
                  <c:v>84.0</c:v>
                </c:pt>
                <c:pt idx="8">
                  <c:v>85.0</c:v>
                </c:pt>
              </c:numCache>
            </c:numRef>
          </c:val>
        </c:ser>
        <c:dLbls>
          <c:dLblPos val="inEnd"/>
          <c:showLegendKey val="0"/>
          <c:showVal val="1"/>
          <c:showCatName val="0"/>
          <c:showSerName val="0"/>
          <c:showPercent val="0"/>
          <c:showBubbleSize val="0"/>
        </c:dLbls>
        <c:gapWidth val="150"/>
        <c:overlap val="100"/>
        <c:axId val="-2040031464"/>
        <c:axId val="-2055092856"/>
      </c:barChart>
      <c:barChart>
        <c:barDir val="col"/>
        <c:grouping val="stacked"/>
        <c:varyColors val="0"/>
        <c:ser>
          <c:idx val="1"/>
          <c:order val="1"/>
          <c:tx>
            <c:strRef>
              <c:f>Sheet1!$C$1</c:f>
              <c:strCache>
                <c:ptCount val="1"/>
                <c:pt idx="0">
                  <c:v>Score % Before Lesson</c:v>
                </c:pt>
              </c:strCache>
            </c:strRef>
          </c:tx>
          <c:spPr>
            <a:solidFill>
              <a:srgbClr val="14A197"/>
            </a:solidFill>
            <a:ln>
              <a:noFill/>
            </a:ln>
            <a:effectLst/>
          </c:spPr>
          <c:invertIfNegative val="0"/>
          <c:dLbls>
            <c:spPr>
              <a:noFill/>
              <a:ln>
                <a:noFill/>
              </a:ln>
              <a:effectLst/>
            </c:spPr>
            <c:txPr>
              <a:bodyPr rot="0" vert="horz"/>
              <a:lstStyle/>
              <a:p>
                <a:pPr>
                  <a:defRPr sz="1100" b="0" i="0">
                    <a:solidFill>
                      <a:srgbClr val="FFFFFF"/>
                    </a:solidFill>
                    <a:latin typeface="Lato Bold"/>
                    <a:cs typeface="Lato Bold"/>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Savings</c:v>
                </c:pt>
                <c:pt idx="1">
                  <c:v>Banking</c:v>
                </c:pt>
                <c:pt idx="2">
                  <c:v>Payment Types</c:v>
                </c:pt>
                <c:pt idx="3">
                  <c:v>Credit Scores</c:v>
                </c:pt>
                <c:pt idx="4">
                  <c:v>Financing Higher Ed</c:v>
                </c:pt>
                <c:pt idx="5">
                  <c:v>Renting vs Owning</c:v>
                </c:pt>
                <c:pt idx="6">
                  <c:v>Insurance and Taxes</c:v>
                </c:pt>
                <c:pt idx="7">
                  <c:v>Consumer Protection</c:v>
                </c:pt>
                <c:pt idx="8">
                  <c:v>Investing</c:v>
                </c:pt>
              </c:strCache>
            </c:strRef>
          </c:cat>
          <c:val>
            <c:numRef>
              <c:f>Sheet1!$C$2:$C$10</c:f>
              <c:numCache>
                <c:formatCode>General</c:formatCode>
                <c:ptCount val="9"/>
                <c:pt idx="0">
                  <c:v>51.0</c:v>
                </c:pt>
                <c:pt idx="1">
                  <c:v>50.0</c:v>
                </c:pt>
                <c:pt idx="2">
                  <c:v>48.0</c:v>
                </c:pt>
                <c:pt idx="3">
                  <c:v>66.0</c:v>
                </c:pt>
                <c:pt idx="4">
                  <c:v>43.0</c:v>
                </c:pt>
                <c:pt idx="5">
                  <c:v>53.0</c:v>
                </c:pt>
                <c:pt idx="6">
                  <c:v>50.0</c:v>
                </c:pt>
                <c:pt idx="7">
                  <c:v>55.0</c:v>
                </c:pt>
                <c:pt idx="8">
                  <c:v>45.0</c:v>
                </c:pt>
              </c:numCache>
            </c:numRef>
          </c:val>
        </c:ser>
        <c:dLbls>
          <c:dLblPos val="inEnd"/>
          <c:showLegendKey val="0"/>
          <c:showVal val="1"/>
          <c:showCatName val="0"/>
          <c:showSerName val="0"/>
          <c:showPercent val="0"/>
          <c:showBubbleSize val="0"/>
        </c:dLbls>
        <c:gapWidth val="150"/>
        <c:overlap val="100"/>
        <c:axId val="-2052819720"/>
        <c:axId val="-2095215816"/>
      </c:barChart>
      <c:valAx>
        <c:axId val="-2055092856"/>
        <c:scaling>
          <c:orientation val="minMax"/>
          <c:max val="100.0"/>
        </c:scaling>
        <c:delete val="1"/>
        <c:axPos val="l"/>
        <c:numFmt formatCode="General" sourceLinked="1"/>
        <c:majorTickMark val="out"/>
        <c:minorTickMark val="none"/>
        <c:tickLblPos val="nextTo"/>
        <c:crossAx val="-2040031464"/>
        <c:crosses val="autoZero"/>
        <c:crossBetween val="between"/>
      </c:valAx>
      <c:catAx>
        <c:axId val="-2040031464"/>
        <c:scaling>
          <c:orientation val="minMax"/>
        </c:scaling>
        <c:delete val="0"/>
        <c:axPos val="b"/>
        <c:numFmt formatCode="General" sourceLinked="1"/>
        <c:majorTickMark val="none"/>
        <c:minorTickMark val="none"/>
        <c:tickLblPos val="nextTo"/>
        <c:spPr>
          <a:noFill/>
          <a:ln>
            <a:solidFill>
              <a:srgbClr val="AFB5BA"/>
            </a:solidFill>
          </a:ln>
        </c:spPr>
        <c:txPr>
          <a:bodyPr rot="-60000000" vert="horz"/>
          <a:lstStyle/>
          <a:p>
            <a:pPr>
              <a:defRPr sz="1100">
                <a:solidFill>
                  <a:srgbClr val="505557"/>
                </a:solidFill>
                <a:latin typeface="Lato Regular"/>
                <a:cs typeface="Lato Regular"/>
              </a:defRPr>
            </a:pPr>
            <a:endParaRPr lang="en-US"/>
          </a:p>
        </c:txPr>
        <c:crossAx val="-2055092856"/>
        <c:crosses val="autoZero"/>
        <c:auto val="1"/>
        <c:lblAlgn val="ctr"/>
        <c:lblOffset val="100"/>
        <c:noMultiLvlLbl val="0"/>
      </c:catAx>
      <c:valAx>
        <c:axId val="-2095215816"/>
        <c:scaling>
          <c:orientation val="minMax"/>
          <c:max val="100.0"/>
        </c:scaling>
        <c:delete val="1"/>
        <c:axPos val="r"/>
        <c:numFmt formatCode="General" sourceLinked="1"/>
        <c:majorTickMark val="out"/>
        <c:minorTickMark val="none"/>
        <c:tickLblPos val="nextTo"/>
        <c:crossAx val="-2052819720"/>
        <c:crosses val="max"/>
        <c:crossBetween val="between"/>
      </c:valAx>
      <c:catAx>
        <c:axId val="-2052819720"/>
        <c:scaling>
          <c:orientation val="minMax"/>
        </c:scaling>
        <c:delete val="1"/>
        <c:axPos val="t"/>
        <c:numFmt formatCode="General" sourceLinked="1"/>
        <c:majorTickMark val="out"/>
        <c:minorTickMark val="none"/>
        <c:tickLblPos val="nextTo"/>
        <c:crossAx val="-2095215816"/>
        <c:crosses val="max"/>
        <c:auto val="1"/>
        <c:lblAlgn val="ctr"/>
        <c:lblOffset val="100"/>
        <c:noMultiLvlLbl val="0"/>
      </c:catAx>
    </c:plotArea>
    <c:legend>
      <c:legendPos val="b"/>
      <c:layout>
        <c:manualLayout>
          <c:xMode val="edge"/>
          <c:yMode val="edge"/>
          <c:x val="0.49975116755693"/>
          <c:y val="0.0826242193863698"/>
          <c:w val="0.495885795763381"/>
          <c:h val="0.0544040598184896"/>
        </c:manualLayout>
      </c:layout>
      <c:overlay val="0"/>
      <c:txPr>
        <a:bodyPr rot="0" vert="horz"/>
        <a:lstStyle/>
        <a:p>
          <a:pPr algn="l">
            <a:defRPr sz="1000" b="0" i="0" cap="none">
              <a:solidFill>
                <a:srgbClr val="434D51"/>
              </a:solidFill>
              <a:latin typeface="Lato"/>
              <a:cs typeface="Lato Semi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0377717180844198"/>
          <c:y val="0.107087462666305"/>
          <c:w val="0.938379606745095"/>
          <c:h val="0.723050362570688"/>
        </c:manualLayout>
      </c:layout>
      <c:barChart>
        <c:barDir val="col"/>
        <c:grouping val="stacked"/>
        <c:varyColors val="0"/>
        <c:ser>
          <c:idx val="0"/>
          <c:order val="0"/>
          <c:tx>
            <c:strRef>
              <c:f>Sheet1!$B$1</c:f>
              <c:strCache>
                <c:ptCount val="1"/>
                <c:pt idx="0">
                  <c:v>Score % After Lesson</c:v>
                </c:pt>
              </c:strCache>
            </c:strRef>
          </c:tx>
          <c:spPr>
            <a:solidFill>
              <a:srgbClr val="FDAC10"/>
            </a:solidFill>
            <a:ln>
              <a:noFill/>
            </a:ln>
            <a:effectLst/>
          </c:spPr>
          <c:invertIfNegative val="0"/>
          <c:dLbls>
            <c:spPr>
              <a:noFill/>
              <a:ln>
                <a:noFill/>
              </a:ln>
              <a:effectLst/>
            </c:spPr>
            <c:txPr>
              <a:bodyPr rot="0" vert="horz"/>
              <a:lstStyle/>
              <a:p>
                <a:pPr>
                  <a:defRPr sz="1100" b="0" i="0">
                    <a:solidFill>
                      <a:schemeClr val="bg1"/>
                    </a:solidFill>
                    <a:latin typeface="Lato Black"/>
                    <a:cs typeface="Lato Black"/>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Responsible Money Choices</c:v>
                </c:pt>
                <c:pt idx="1">
                  <c:v>Income and Careers</c:v>
                </c:pt>
                <c:pt idx="2">
                  <c:v>Making Plans with Money</c:v>
                </c:pt>
                <c:pt idx="3">
                  <c:v>Credit and Borrowing</c:v>
                </c:pt>
                <c:pt idx="4">
                  <c:v>Insurance and Safety</c:v>
                </c:pt>
                <c:pt idx="5">
                  <c:v>Savings and Investing</c:v>
                </c:pt>
              </c:strCache>
            </c:strRef>
          </c:cat>
          <c:val>
            <c:numRef>
              <c:f>Sheet1!$B$2:$B$7</c:f>
              <c:numCache>
                <c:formatCode>General</c:formatCode>
                <c:ptCount val="6"/>
                <c:pt idx="0">
                  <c:v>89.0</c:v>
                </c:pt>
                <c:pt idx="1">
                  <c:v>88.0</c:v>
                </c:pt>
                <c:pt idx="2">
                  <c:v>84.0</c:v>
                </c:pt>
                <c:pt idx="3">
                  <c:v>89.0</c:v>
                </c:pt>
                <c:pt idx="4">
                  <c:v>84.0</c:v>
                </c:pt>
                <c:pt idx="5">
                  <c:v>83.0</c:v>
                </c:pt>
              </c:numCache>
            </c:numRef>
          </c:val>
        </c:ser>
        <c:dLbls>
          <c:dLblPos val="inEnd"/>
          <c:showLegendKey val="0"/>
          <c:showVal val="1"/>
          <c:showCatName val="0"/>
          <c:showSerName val="0"/>
          <c:showPercent val="0"/>
          <c:showBubbleSize val="0"/>
        </c:dLbls>
        <c:gapWidth val="150"/>
        <c:overlap val="100"/>
        <c:axId val="-2047377368"/>
        <c:axId val="-2020628840"/>
      </c:barChart>
      <c:barChart>
        <c:barDir val="col"/>
        <c:grouping val="stacked"/>
        <c:varyColors val="0"/>
        <c:ser>
          <c:idx val="1"/>
          <c:order val="1"/>
          <c:tx>
            <c:strRef>
              <c:f>Sheet1!$C$1</c:f>
              <c:strCache>
                <c:ptCount val="1"/>
                <c:pt idx="0">
                  <c:v>Score % Before Lesson</c:v>
                </c:pt>
              </c:strCache>
            </c:strRef>
          </c:tx>
          <c:spPr>
            <a:solidFill>
              <a:srgbClr val="14A197"/>
            </a:solidFill>
            <a:ln>
              <a:noFill/>
            </a:ln>
            <a:effectLst/>
          </c:spPr>
          <c:invertIfNegative val="0"/>
          <c:dLbls>
            <c:spPr>
              <a:noFill/>
              <a:ln>
                <a:noFill/>
              </a:ln>
              <a:effectLst/>
            </c:spPr>
            <c:txPr>
              <a:bodyPr rot="0" vert="horz"/>
              <a:lstStyle/>
              <a:p>
                <a:pPr>
                  <a:defRPr sz="1100" b="0" i="0">
                    <a:solidFill>
                      <a:srgbClr val="FFFFFF"/>
                    </a:solidFill>
                    <a:latin typeface="Lato Bold"/>
                    <a:cs typeface="Lato Bold"/>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Responsible Money Choices</c:v>
                </c:pt>
                <c:pt idx="1">
                  <c:v>Income and Careers</c:v>
                </c:pt>
                <c:pt idx="2">
                  <c:v>Making Plans with Money</c:v>
                </c:pt>
                <c:pt idx="3">
                  <c:v>Credit and Borrowing</c:v>
                </c:pt>
                <c:pt idx="4">
                  <c:v>Insurance and Safety</c:v>
                </c:pt>
                <c:pt idx="5">
                  <c:v>Savings and Investing</c:v>
                </c:pt>
              </c:strCache>
            </c:strRef>
          </c:cat>
          <c:val>
            <c:numRef>
              <c:f>Sheet1!$C$2:$C$7</c:f>
              <c:numCache>
                <c:formatCode>General</c:formatCode>
                <c:ptCount val="6"/>
                <c:pt idx="0">
                  <c:v>59.0</c:v>
                </c:pt>
                <c:pt idx="1">
                  <c:v>62.0</c:v>
                </c:pt>
                <c:pt idx="2">
                  <c:v>62.0</c:v>
                </c:pt>
                <c:pt idx="3">
                  <c:v>72.0</c:v>
                </c:pt>
                <c:pt idx="4">
                  <c:v>76.0</c:v>
                </c:pt>
                <c:pt idx="5">
                  <c:v>58.0</c:v>
                </c:pt>
              </c:numCache>
            </c:numRef>
          </c:val>
        </c:ser>
        <c:dLbls>
          <c:dLblPos val="inEnd"/>
          <c:showLegendKey val="0"/>
          <c:showVal val="1"/>
          <c:showCatName val="0"/>
          <c:showSerName val="0"/>
          <c:showPercent val="0"/>
          <c:showBubbleSize val="0"/>
        </c:dLbls>
        <c:gapWidth val="150"/>
        <c:overlap val="100"/>
        <c:axId val="-2047584392"/>
        <c:axId val="-2039971144"/>
      </c:barChart>
      <c:valAx>
        <c:axId val="-2020628840"/>
        <c:scaling>
          <c:orientation val="minMax"/>
          <c:max val="100.0"/>
        </c:scaling>
        <c:delete val="1"/>
        <c:axPos val="l"/>
        <c:numFmt formatCode="General" sourceLinked="1"/>
        <c:majorTickMark val="out"/>
        <c:minorTickMark val="none"/>
        <c:tickLblPos val="nextTo"/>
        <c:crossAx val="-2047377368"/>
        <c:crosses val="autoZero"/>
        <c:crossBetween val="between"/>
      </c:valAx>
      <c:catAx>
        <c:axId val="-2047377368"/>
        <c:scaling>
          <c:orientation val="minMax"/>
        </c:scaling>
        <c:delete val="0"/>
        <c:axPos val="b"/>
        <c:numFmt formatCode="General" sourceLinked="1"/>
        <c:majorTickMark val="none"/>
        <c:minorTickMark val="none"/>
        <c:tickLblPos val="nextTo"/>
        <c:spPr>
          <a:noFill/>
          <a:ln>
            <a:solidFill>
              <a:srgbClr val="AFB5BA"/>
            </a:solidFill>
          </a:ln>
        </c:spPr>
        <c:txPr>
          <a:bodyPr rot="-60000000" vert="horz"/>
          <a:lstStyle/>
          <a:p>
            <a:pPr>
              <a:defRPr sz="1100">
                <a:solidFill>
                  <a:srgbClr val="505557"/>
                </a:solidFill>
                <a:latin typeface="Lato Regular"/>
                <a:cs typeface="Lato Regular"/>
              </a:defRPr>
            </a:pPr>
            <a:endParaRPr lang="en-US"/>
          </a:p>
        </c:txPr>
        <c:crossAx val="-2020628840"/>
        <c:crosses val="autoZero"/>
        <c:auto val="1"/>
        <c:lblAlgn val="ctr"/>
        <c:lblOffset val="100"/>
        <c:noMultiLvlLbl val="0"/>
      </c:catAx>
      <c:valAx>
        <c:axId val="-2039971144"/>
        <c:scaling>
          <c:orientation val="minMax"/>
          <c:max val="100.0"/>
        </c:scaling>
        <c:delete val="1"/>
        <c:axPos val="r"/>
        <c:numFmt formatCode="General" sourceLinked="1"/>
        <c:majorTickMark val="out"/>
        <c:minorTickMark val="none"/>
        <c:tickLblPos val="nextTo"/>
        <c:crossAx val="-2047584392"/>
        <c:crosses val="max"/>
        <c:crossBetween val="between"/>
      </c:valAx>
      <c:catAx>
        <c:axId val="-2047584392"/>
        <c:scaling>
          <c:orientation val="minMax"/>
        </c:scaling>
        <c:delete val="1"/>
        <c:axPos val="t"/>
        <c:numFmt formatCode="General" sourceLinked="1"/>
        <c:majorTickMark val="out"/>
        <c:minorTickMark val="none"/>
        <c:tickLblPos val="nextTo"/>
        <c:crossAx val="-2039971144"/>
        <c:crosses val="max"/>
        <c:auto val="1"/>
        <c:lblAlgn val="ctr"/>
        <c:lblOffset val="100"/>
        <c:noMultiLvlLbl val="0"/>
      </c:catAx>
    </c:plotArea>
    <c:legend>
      <c:legendPos val="b"/>
      <c:layout>
        <c:manualLayout>
          <c:xMode val="edge"/>
          <c:yMode val="edge"/>
          <c:x val="0.385949743570189"/>
          <c:y val="0.0826242193863698"/>
          <c:w val="0.609687327219691"/>
          <c:h val="0.0544040598184896"/>
        </c:manualLayout>
      </c:layout>
      <c:overlay val="0"/>
      <c:txPr>
        <a:bodyPr rot="0" vert="horz"/>
        <a:lstStyle/>
        <a:p>
          <a:pPr algn="l">
            <a:defRPr sz="1000" b="0" i="0" cap="none">
              <a:solidFill>
                <a:srgbClr val="434D51"/>
              </a:solidFill>
              <a:latin typeface="Lato"/>
              <a:cs typeface="Lato Semi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0217430511884632"/>
          <c:w val="0.99811709758979"/>
          <c:h val="0.997825694881154"/>
        </c:manualLayout>
      </c:layout>
      <c:pieChart>
        <c:varyColors val="1"/>
        <c:ser>
          <c:idx val="0"/>
          <c:order val="0"/>
          <c:tx>
            <c:strRef>
              <c:f>Sheet1!$B$1</c:f>
              <c:strCache>
                <c:ptCount val="1"/>
                <c:pt idx="0">
                  <c:v>Decide how much to spend and save - p1</c:v>
                </c:pt>
              </c:strCache>
            </c:strRef>
          </c:tx>
          <c:spPr>
            <a:effectLst/>
          </c:spPr>
          <c:dPt>
            <c:idx val="0"/>
            <c:bubble3D val="0"/>
            <c:spPr>
              <a:solidFill>
                <a:srgbClr val="FDAC10"/>
              </a:solidFill>
              <a:effectLst/>
            </c:spPr>
          </c:dPt>
          <c:dPt>
            <c:idx val="1"/>
            <c:bubble3D val="0"/>
            <c:spPr>
              <a:solidFill>
                <a:srgbClr val="C1C1C1"/>
              </a:solidFill>
              <a:effectLst/>
            </c:spPr>
          </c:dPt>
          <c:cat>
            <c:strRef>
              <c:f>Sheet1!$A$2:$A$3</c:f>
              <c:strCache>
                <c:ptCount val="2"/>
                <c:pt idx="0">
                  <c:v>Agree</c:v>
                </c:pt>
                <c:pt idx="1">
                  <c:v>Disagree</c:v>
                </c:pt>
              </c:strCache>
            </c:strRef>
          </c:cat>
          <c:val>
            <c:numRef>
              <c:f>Sheet1!$B$2:$B$3</c:f>
              <c:numCache>
                <c:formatCode>0%</c:formatCode>
                <c:ptCount val="2"/>
                <c:pt idx="0">
                  <c:v>0.65</c:v>
                </c:pt>
                <c:pt idx="1">
                  <c:v>0.35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0217430511884632"/>
          <c:w val="0.99811709758979"/>
          <c:h val="0.997825694881154"/>
        </c:manualLayout>
      </c:layout>
      <c:pieChart>
        <c:varyColors val="1"/>
        <c:ser>
          <c:idx val="0"/>
          <c:order val="0"/>
          <c:tx>
            <c:strRef>
              <c:f>Sheet1!$B$1</c:f>
              <c:strCache>
                <c:ptCount val="1"/>
                <c:pt idx="0">
                  <c:v>Know which payment type to use - p3</c:v>
                </c:pt>
              </c:strCache>
            </c:strRef>
          </c:tx>
          <c:spPr>
            <a:effectLst/>
          </c:spPr>
          <c:dPt>
            <c:idx val="0"/>
            <c:bubble3D val="0"/>
            <c:spPr>
              <a:solidFill>
                <a:srgbClr val="F62C18"/>
              </a:solidFill>
              <a:effectLst/>
            </c:spPr>
          </c:dPt>
          <c:dPt>
            <c:idx val="1"/>
            <c:bubble3D val="0"/>
            <c:spPr>
              <a:solidFill>
                <a:srgbClr val="C1C1C1"/>
              </a:solidFill>
              <a:effectLst/>
            </c:spPr>
          </c:dPt>
          <c:cat>
            <c:strRef>
              <c:f>Sheet1!$A$2:$A$3</c:f>
              <c:strCache>
                <c:ptCount val="2"/>
                <c:pt idx="0">
                  <c:v>Agree</c:v>
                </c:pt>
                <c:pt idx="1">
                  <c:v>Disagree</c:v>
                </c:pt>
              </c:strCache>
            </c:strRef>
          </c:cat>
          <c:val>
            <c:numRef>
              <c:f>Sheet1!$B$2:$B$3</c:f>
              <c:numCache>
                <c:formatCode>0%</c:formatCode>
                <c:ptCount val="2"/>
                <c:pt idx="0">
                  <c:v>0.67</c:v>
                </c:pt>
                <c:pt idx="1">
                  <c:v>0.33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
          <c:y val="0.00217430511884632"/>
          <c:w val="0.99811709758979"/>
          <c:h val="0.997825694881154"/>
        </c:manualLayout>
      </c:layout>
      <c:pieChart>
        <c:varyColors val="1"/>
        <c:ser>
          <c:idx val="0"/>
          <c:order val="0"/>
          <c:tx>
            <c:strRef>
              <c:f>Sheet1!$B$1</c:f>
              <c:strCache>
                <c:ptCount val="1"/>
                <c:pt idx="0">
                  <c:v>Apply for financial aid and loans - p5</c:v>
                </c:pt>
              </c:strCache>
            </c:strRef>
          </c:tx>
          <c:spPr>
            <a:effectLst/>
          </c:spPr>
          <c:dPt>
            <c:idx val="0"/>
            <c:bubble3D val="0"/>
            <c:spPr>
              <a:solidFill>
                <a:srgbClr val="6C072A"/>
              </a:solidFill>
              <a:effectLst/>
            </c:spPr>
          </c:dPt>
          <c:dPt>
            <c:idx val="1"/>
            <c:bubble3D val="0"/>
            <c:spPr>
              <a:solidFill>
                <a:srgbClr val="C1C1C1"/>
              </a:solidFill>
              <a:effectLst/>
            </c:spPr>
          </c:dPt>
          <c:cat>
            <c:strRef>
              <c:f>Sheet1!$A$2:$A$3</c:f>
              <c:strCache>
                <c:ptCount val="2"/>
                <c:pt idx="0">
                  <c:v>Agree</c:v>
                </c:pt>
                <c:pt idx="1">
                  <c:v>Disagree</c:v>
                </c:pt>
              </c:strCache>
            </c:strRef>
          </c:cat>
          <c:val>
            <c:numRef>
              <c:f>Sheet1!$B$2:$B$3</c:f>
              <c:numCache>
                <c:formatCode>0%</c:formatCode>
                <c:ptCount val="2"/>
                <c:pt idx="0">
                  <c:v>0.57</c:v>
                </c:pt>
                <c:pt idx="1">
                  <c:v>0.43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890E3-BB6D-C14B-9617-3AB12FF28111}" type="datetimeFigureOut">
              <a:rPr lang="en-US" smtClean="0"/>
              <a:t>7/11/17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B3812-52BD-5A4F-9CDB-8D5066F341CF}" type="slidenum">
              <a:rPr lang="en-US" smtClean="0"/>
              <a:t>‹#›</a:t>
            </a:fld>
            <a:endParaRPr lang="en-US" dirty="0"/>
          </a:p>
        </p:txBody>
      </p:sp>
    </p:spTree>
    <p:extLst>
      <p:ext uri="{BB962C8B-B14F-4D97-AF65-F5344CB8AC3E}">
        <p14:creationId xmlns:p14="http://schemas.microsoft.com/office/powerpoint/2010/main" val="11218303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05BA50-078E-E84F-BF32-5719E4AF0B90}" type="datetimeFigureOut">
              <a:rPr lang="en-US" smtClean="0"/>
              <a:t>7/11/17</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A249F-A8F4-3F4B-88C8-E96ED2ADF5B8}" type="slidenum">
              <a:rPr lang="en-US" smtClean="0"/>
              <a:t>‹#›</a:t>
            </a:fld>
            <a:endParaRPr lang="en-US" dirty="0"/>
          </a:p>
        </p:txBody>
      </p:sp>
    </p:spTree>
    <p:extLst>
      <p:ext uri="{BB962C8B-B14F-4D97-AF65-F5344CB8AC3E}">
        <p14:creationId xmlns:p14="http://schemas.microsoft.com/office/powerpoint/2010/main" val="27692560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A249F-A8F4-3F4B-88C8-E96ED2ADF5B8}" type="slidenum">
              <a:rPr lang="en-US" smtClean="0"/>
              <a:t>12</a:t>
            </a:fld>
            <a:endParaRPr lang="en-US" dirty="0"/>
          </a:p>
        </p:txBody>
      </p:sp>
    </p:spTree>
    <p:extLst>
      <p:ext uri="{BB962C8B-B14F-4D97-AF65-F5344CB8AC3E}">
        <p14:creationId xmlns:p14="http://schemas.microsoft.com/office/powerpoint/2010/main" val="104521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A249F-A8F4-3F4B-88C8-E96ED2ADF5B8}" type="slidenum">
              <a:rPr lang="en-US" smtClean="0"/>
              <a:t>14</a:t>
            </a:fld>
            <a:endParaRPr lang="en-US" dirty="0"/>
          </a:p>
        </p:txBody>
      </p:sp>
    </p:spTree>
    <p:extLst>
      <p:ext uri="{BB962C8B-B14F-4D97-AF65-F5344CB8AC3E}">
        <p14:creationId xmlns:p14="http://schemas.microsoft.com/office/powerpoint/2010/main" val="212904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 Id="rId3"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096224"/>
            <a:ext cx="3500089" cy="1960033"/>
          </a:xfrm>
        </p:spPr>
        <p:txBody>
          <a:bodyPr anchor="b">
            <a:normAutofit/>
          </a:bodyPr>
          <a:lstStyle>
            <a:lvl1pPr algn="l">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514350" y="3056257"/>
            <a:ext cx="3500089" cy="2336800"/>
          </a:xfrm>
        </p:spPr>
        <p:txBody>
          <a:bodyPr/>
          <a:lstStyle>
            <a:lvl1pPr marL="0" indent="0" algn="l">
              <a:spcAft>
                <a:spcPts val="300"/>
              </a:spcAft>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3ED178D-EAB7-E54D-855D-68EE277EC6CF}" type="datetime1">
              <a:rPr lang="en-US" smtClean="0"/>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91774E-9952-734F-B533-B363FA39BA68}" type="slidenum">
              <a:rPr lang="en-US" smtClean="0"/>
              <a:t>‹#›</a:t>
            </a:fld>
            <a:endParaRPr lang="en-US" dirty="0"/>
          </a:p>
        </p:txBody>
      </p:sp>
      <p:pic>
        <p:nvPicPr>
          <p:cNvPr id="7" name="Picture 6" descr="EVERFI_brand_line_art-large_head_over_document.eps"/>
          <p:cNvPicPr>
            <a:picLocks noChangeAspect="1"/>
          </p:cNvPicPr>
          <p:nvPr userDrawn="1"/>
        </p:nvPicPr>
        <p:blipFill rotWithShape="1">
          <a:blip r:embed="rId2">
            <a:extLst>
              <a:ext uri="{28A0092B-C50C-407E-A947-70E740481C1C}">
                <a14:useLocalDpi xmlns:a14="http://schemas.microsoft.com/office/drawing/2010/main" val="0"/>
              </a:ext>
            </a:extLst>
          </a:blip>
          <a:srcRect b="10835"/>
          <a:stretch/>
        </p:blipFill>
        <p:spPr>
          <a:xfrm>
            <a:off x="3539234" y="2044165"/>
            <a:ext cx="3100608" cy="7099835"/>
          </a:xfrm>
          <a:prstGeom prst="rect">
            <a:avLst/>
          </a:prstGeom>
        </p:spPr>
      </p:pic>
      <p:pic>
        <p:nvPicPr>
          <p:cNvPr id="8" name="Picture 7" descr="EVERFI_logo_gray-orang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9390" y="356386"/>
            <a:ext cx="935710" cy="146885"/>
          </a:xfrm>
          <a:prstGeom prst="rect">
            <a:avLst/>
          </a:prstGeom>
        </p:spPr>
      </p:pic>
    </p:spTree>
    <p:extLst>
      <p:ext uri="{BB962C8B-B14F-4D97-AF65-F5344CB8AC3E}">
        <p14:creationId xmlns:p14="http://schemas.microsoft.com/office/powerpoint/2010/main" val="361190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32F4C-41C5-CE45-846C-B1EA45BC6819}" type="datetime1">
              <a:rPr lang="en-US" smtClean="0"/>
              <a:t>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91774E-9952-734F-B533-B363FA39BA68}" type="slidenum">
              <a:rPr lang="en-US" smtClean="0"/>
              <a:t>‹#›</a:t>
            </a:fld>
            <a:endParaRPr lang="en-US" dirty="0"/>
          </a:p>
        </p:txBody>
      </p:sp>
    </p:spTree>
    <p:extLst>
      <p:ext uri="{BB962C8B-B14F-4D97-AF65-F5344CB8AC3E}">
        <p14:creationId xmlns:p14="http://schemas.microsoft.com/office/powerpoint/2010/main" val="259871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69FBA0-7912-EE48-8207-956797B875CF}" type="datetime1">
              <a:rPr lang="en-US" smtClean="0"/>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91774E-9952-734F-B533-B363FA39BA68}" type="slidenum">
              <a:rPr lang="en-US" smtClean="0"/>
              <a:t>‹#›</a:t>
            </a:fld>
            <a:endParaRPr lang="en-US" dirty="0"/>
          </a:p>
        </p:txBody>
      </p:sp>
    </p:spTree>
    <p:extLst>
      <p:ext uri="{BB962C8B-B14F-4D97-AF65-F5344CB8AC3E}">
        <p14:creationId xmlns:p14="http://schemas.microsoft.com/office/powerpoint/2010/main" val="2447054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69A18-686B-FA40-A722-876887D47005}" type="datetime1">
              <a:rPr lang="en-US" smtClean="0"/>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91774E-9952-734F-B533-B363FA39BA68}" type="slidenum">
              <a:rPr lang="en-US" smtClean="0"/>
              <a:t>‹#›</a:t>
            </a:fld>
            <a:endParaRPr lang="en-US" dirty="0"/>
          </a:p>
        </p:txBody>
      </p:sp>
    </p:spTree>
    <p:extLst>
      <p:ext uri="{BB962C8B-B14F-4D97-AF65-F5344CB8AC3E}">
        <p14:creationId xmlns:p14="http://schemas.microsoft.com/office/powerpoint/2010/main" val="224612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76582" b="6509"/>
          <a:stretch/>
        </p:blipFill>
        <p:spPr>
          <a:xfrm>
            <a:off x="0" y="7596236"/>
            <a:ext cx="6858000" cy="1500727"/>
          </a:xfrm>
          <a:prstGeom prst="rect">
            <a:avLst/>
          </a:prstGeom>
        </p:spPr>
      </p:pic>
      <p:sp>
        <p:nvSpPr>
          <p:cNvPr id="2" name="Title 1"/>
          <p:cNvSpPr>
            <a:spLocks noGrp="1"/>
          </p:cNvSpPr>
          <p:nvPr>
            <p:ph type="title"/>
          </p:nvPr>
        </p:nvSpPr>
        <p:spPr>
          <a:xfrm>
            <a:off x="342900" y="366184"/>
            <a:ext cx="6172200" cy="962570"/>
          </a:xfrm>
        </p:spPr>
        <p:txBody>
          <a:bodyPr anchor="b">
            <a:normAutofit/>
          </a:bodyPr>
          <a:lstStyle>
            <a:lvl1pPr algn="l">
              <a:defRPr sz="280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42900" y="8659568"/>
            <a:ext cx="2171700" cy="302399"/>
          </a:xfrm>
        </p:spPr>
        <p:txBody>
          <a:bodyPr anchor="b"/>
          <a:lstStyle/>
          <a:p>
            <a:endParaRPr lang="en-US" dirty="0"/>
          </a:p>
        </p:txBody>
      </p:sp>
      <p:sp>
        <p:nvSpPr>
          <p:cNvPr id="6" name="Slide Number Placeholder 5"/>
          <p:cNvSpPr>
            <a:spLocks noGrp="1"/>
          </p:cNvSpPr>
          <p:nvPr>
            <p:ph type="sldNum" sz="quarter" idx="12"/>
          </p:nvPr>
        </p:nvSpPr>
        <p:spPr>
          <a:xfrm>
            <a:off x="4914900" y="8659568"/>
            <a:ext cx="1600200" cy="302399"/>
          </a:xfrm>
        </p:spPr>
        <p:txBody>
          <a:bodyPr anchor="b"/>
          <a:lstStyle/>
          <a:p>
            <a:fld id="{9C91774E-9952-734F-B533-B363FA39BA68}" type="slidenum">
              <a:rPr lang="en-US" smtClean="0"/>
              <a:t>‹#›</a:t>
            </a:fld>
            <a:endParaRPr lang="en-US" dirty="0"/>
          </a:p>
        </p:txBody>
      </p:sp>
      <p:sp>
        <p:nvSpPr>
          <p:cNvPr id="11" name="Text Placeholder 9"/>
          <p:cNvSpPr>
            <a:spLocks noGrp="1"/>
          </p:cNvSpPr>
          <p:nvPr>
            <p:ph type="body" sz="quarter" idx="14"/>
          </p:nvPr>
        </p:nvSpPr>
        <p:spPr>
          <a:xfrm>
            <a:off x="342901" y="1474038"/>
            <a:ext cx="6172200" cy="1435526"/>
          </a:xfrm>
        </p:spPr>
        <p:txBody>
          <a:bodyPr anchor="t">
            <a:normAutofit/>
          </a:bodyPr>
          <a:lstStyle>
            <a:lvl1pPr marL="0" indent="0">
              <a:lnSpc>
                <a:spcPct val="110000"/>
              </a:lnSpc>
              <a:spcAft>
                <a:spcPts val="300"/>
              </a:spcAft>
              <a:buNone/>
              <a:defRPr sz="1100" b="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2" name="Picture 11" descr="EVERFI_logo_gray-orang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9390" y="356386"/>
            <a:ext cx="935710" cy="146885"/>
          </a:xfrm>
          <a:prstGeom prst="rect">
            <a:avLst/>
          </a:prstGeom>
        </p:spPr>
      </p:pic>
    </p:spTree>
    <p:extLst>
      <p:ext uri="{BB962C8B-B14F-4D97-AF65-F5344CB8AC3E}">
        <p14:creationId xmlns:p14="http://schemas.microsoft.com/office/powerpoint/2010/main" val="304961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59091" b="24000"/>
          <a:stretch/>
        </p:blipFill>
        <p:spPr>
          <a:xfrm>
            <a:off x="0" y="7596236"/>
            <a:ext cx="6858000" cy="1500727"/>
          </a:xfrm>
          <a:prstGeom prst="rect">
            <a:avLst/>
          </a:prstGeom>
        </p:spPr>
      </p:pic>
      <p:sp>
        <p:nvSpPr>
          <p:cNvPr id="2" name="Title 1"/>
          <p:cNvSpPr>
            <a:spLocks noGrp="1"/>
          </p:cNvSpPr>
          <p:nvPr>
            <p:ph type="title"/>
          </p:nvPr>
        </p:nvSpPr>
        <p:spPr>
          <a:xfrm>
            <a:off x="342900" y="366184"/>
            <a:ext cx="6172200" cy="962570"/>
          </a:xfrm>
        </p:spPr>
        <p:txBody>
          <a:bodyPr anchor="b">
            <a:normAutofit/>
          </a:bodyPr>
          <a:lstStyle>
            <a:lvl1pPr algn="l">
              <a:defRPr sz="2800"/>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42900" y="8659568"/>
            <a:ext cx="2171700" cy="302399"/>
          </a:xfrm>
        </p:spPr>
        <p:txBody>
          <a:bodyPr anchor="b"/>
          <a:lstStyle/>
          <a:p>
            <a:endParaRPr lang="en-US" dirty="0"/>
          </a:p>
        </p:txBody>
      </p:sp>
      <p:sp>
        <p:nvSpPr>
          <p:cNvPr id="6" name="Slide Number Placeholder 5"/>
          <p:cNvSpPr>
            <a:spLocks noGrp="1"/>
          </p:cNvSpPr>
          <p:nvPr>
            <p:ph type="sldNum" sz="quarter" idx="12"/>
          </p:nvPr>
        </p:nvSpPr>
        <p:spPr>
          <a:xfrm>
            <a:off x="4914900" y="8659568"/>
            <a:ext cx="1600200" cy="302399"/>
          </a:xfrm>
        </p:spPr>
        <p:txBody>
          <a:bodyPr anchor="b"/>
          <a:lstStyle/>
          <a:p>
            <a:fld id="{9C91774E-9952-734F-B533-B363FA39BA68}" type="slidenum">
              <a:rPr lang="en-US" smtClean="0"/>
              <a:t>‹#›</a:t>
            </a:fld>
            <a:endParaRPr lang="en-US" dirty="0"/>
          </a:p>
        </p:txBody>
      </p:sp>
      <p:sp>
        <p:nvSpPr>
          <p:cNvPr id="11" name="Text Placeholder 9"/>
          <p:cNvSpPr>
            <a:spLocks noGrp="1"/>
          </p:cNvSpPr>
          <p:nvPr>
            <p:ph type="body" sz="quarter" idx="14"/>
          </p:nvPr>
        </p:nvSpPr>
        <p:spPr>
          <a:xfrm>
            <a:off x="342901" y="1474038"/>
            <a:ext cx="6172200" cy="1435526"/>
          </a:xfrm>
        </p:spPr>
        <p:txBody>
          <a:bodyPr anchor="t">
            <a:normAutofit/>
          </a:bodyPr>
          <a:lstStyle>
            <a:lvl1pPr marL="0" indent="0">
              <a:lnSpc>
                <a:spcPct val="110000"/>
              </a:lnSpc>
              <a:spcAft>
                <a:spcPts val="300"/>
              </a:spcAft>
              <a:buNone/>
              <a:defRPr sz="1100" b="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2" name="Picture 11" descr="EVERFI_logo_gray-orang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9390" y="356386"/>
            <a:ext cx="935710" cy="146885"/>
          </a:xfrm>
          <a:prstGeom prst="rect">
            <a:avLst/>
          </a:prstGeom>
        </p:spPr>
      </p:pic>
    </p:spTree>
    <p:extLst>
      <p:ext uri="{BB962C8B-B14F-4D97-AF65-F5344CB8AC3E}">
        <p14:creationId xmlns:p14="http://schemas.microsoft.com/office/powerpoint/2010/main" val="270296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A515E-2A3B-E84F-A5F1-309F2AB47E47}" type="datetime1">
              <a:rPr lang="en-US" smtClean="0"/>
              <a:t>7/11/17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91774E-9952-734F-B533-B363FA39BA68}" type="slidenum">
              <a:rPr lang="en-US" smtClean="0"/>
              <a:t>‹#›</a:t>
            </a:fld>
            <a:endParaRPr lang="en-US" dirty="0"/>
          </a:p>
        </p:txBody>
      </p:sp>
    </p:spTree>
    <p:extLst>
      <p:ext uri="{BB962C8B-B14F-4D97-AF65-F5344CB8AC3E}">
        <p14:creationId xmlns:p14="http://schemas.microsoft.com/office/powerpoint/2010/main" val="275431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AA5613-F558-EF46-AC84-D7699D810147}" type="datetime1">
              <a:rPr lang="en-US" smtClean="0"/>
              <a:t>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91774E-9952-734F-B533-B363FA39BA68}" type="slidenum">
              <a:rPr lang="en-US" smtClean="0"/>
              <a:t>‹#›</a:t>
            </a:fld>
            <a:endParaRPr lang="en-US" dirty="0"/>
          </a:p>
        </p:txBody>
      </p:sp>
    </p:spTree>
    <p:extLst>
      <p:ext uri="{BB962C8B-B14F-4D97-AF65-F5344CB8AC3E}">
        <p14:creationId xmlns:p14="http://schemas.microsoft.com/office/powerpoint/2010/main" val="262939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EAA7FC-E689-034B-BB6D-3D241B949A13}" type="datetime1">
              <a:rPr lang="en-US" smtClean="0"/>
              <a:t>7/11/17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91774E-9952-734F-B533-B363FA39BA68}" type="slidenum">
              <a:rPr lang="en-US" smtClean="0"/>
              <a:t>‹#›</a:t>
            </a:fld>
            <a:endParaRPr lang="en-US" dirty="0"/>
          </a:p>
        </p:txBody>
      </p:sp>
    </p:spTree>
    <p:extLst>
      <p:ext uri="{BB962C8B-B14F-4D97-AF65-F5344CB8AC3E}">
        <p14:creationId xmlns:p14="http://schemas.microsoft.com/office/powerpoint/2010/main" val="112817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CCD33-9820-5944-9B2E-AFA521889689}" type="datetime1">
              <a:rPr lang="en-US" smtClean="0"/>
              <a:t>7/11/17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91774E-9952-734F-B533-B363FA39BA68}" type="slidenum">
              <a:rPr lang="en-US" smtClean="0"/>
              <a:t>‹#›</a:t>
            </a:fld>
            <a:endParaRPr lang="en-US" dirty="0"/>
          </a:p>
        </p:txBody>
      </p:sp>
    </p:spTree>
    <p:extLst>
      <p:ext uri="{BB962C8B-B14F-4D97-AF65-F5344CB8AC3E}">
        <p14:creationId xmlns:p14="http://schemas.microsoft.com/office/powerpoint/2010/main" val="61959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7016D-6F44-5943-93D1-91F1FFE8A3AC}" type="datetime1">
              <a:rPr lang="en-US" smtClean="0"/>
              <a:t>7/11/17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91774E-9952-734F-B533-B363FA39BA68}" type="slidenum">
              <a:rPr lang="en-US" smtClean="0"/>
              <a:t>‹#›</a:t>
            </a:fld>
            <a:endParaRPr lang="en-US" dirty="0"/>
          </a:p>
        </p:txBody>
      </p:sp>
    </p:spTree>
    <p:extLst>
      <p:ext uri="{BB962C8B-B14F-4D97-AF65-F5344CB8AC3E}">
        <p14:creationId xmlns:p14="http://schemas.microsoft.com/office/powerpoint/2010/main" val="71940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66DFE-6058-A040-BA6F-BD33AB9F79C8}" type="datetime1">
              <a:rPr lang="en-US" smtClean="0"/>
              <a:t>7/11/17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91774E-9952-734F-B533-B363FA39BA68}" type="slidenum">
              <a:rPr lang="en-US" smtClean="0"/>
              <a:t>‹#›</a:t>
            </a:fld>
            <a:endParaRPr lang="en-US" dirty="0"/>
          </a:p>
        </p:txBody>
      </p:sp>
    </p:spTree>
    <p:extLst>
      <p:ext uri="{BB962C8B-B14F-4D97-AF65-F5344CB8AC3E}">
        <p14:creationId xmlns:p14="http://schemas.microsoft.com/office/powerpoint/2010/main" val="38240331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rgbClr val="434D51"/>
                </a:solidFill>
                <a:latin typeface="Lato Regular"/>
                <a:cs typeface="Lato Regular"/>
              </a:defRPr>
            </a:lvl1pPr>
          </a:lstStyle>
          <a:p>
            <a:fld id="{0CDDBD6E-F3BE-1A4D-8C95-3F2886977F82}" type="datetime1">
              <a:rPr lang="en-US" smtClean="0"/>
              <a:t>7/11/17</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rgbClr val="434D51"/>
                </a:solidFill>
                <a:latin typeface="Lato Regular"/>
                <a:cs typeface="Lato Regular"/>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rgbClr val="434D51"/>
                </a:solidFill>
                <a:latin typeface="Lato Regular"/>
                <a:cs typeface="Lato Regular"/>
              </a:defRPr>
            </a:lvl1pPr>
          </a:lstStyle>
          <a:p>
            <a:fld id="{9C91774E-9952-734F-B533-B363FA39BA68}" type="slidenum">
              <a:rPr lang="en-US" smtClean="0"/>
              <a:pPr/>
              <a:t>‹#›</a:t>
            </a:fld>
            <a:endParaRPr lang="en-US" dirty="0"/>
          </a:p>
        </p:txBody>
      </p:sp>
    </p:spTree>
    <p:extLst>
      <p:ext uri="{BB962C8B-B14F-4D97-AF65-F5344CB8AC3E}">
        <p14:creationId xmlns:p14="http://schemas.microsoft.com/office/powerpoint/2010/main" val="316895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b="1" kern="1200">
          <a:solidFill>
            <a:srgbClr val="F93207"/>
          </a:solidFill>
          <a:latin typeface="Lato Bold"/>
          <a:ea typeface="+mj-ea"/>
          <a:cs typeface="Lato Bold"/>
        </a:defRPr>
      </a:lvl1pPr>
    </p:titleStyle>
    <p:bodyStyle>
      <a:lvl1pPr marL="342900" indent="-342900" algn="l" defTabSz="457200" rtl="0" eaLnBrk="1" latinLnBrk="0" hangingPunct="1">
        <a:spcBef>
          <a:spcPct val="20000"/>
        </a:spcBef>
        <a:buFont typeface="Arial"/>
        <a:buChar char="•"/>
        <a:defRPr sz="1400" kern="1200">
          <a:solidFill>
            <a:srgbClr val="434D51"/>
          </a:solidFill>
          <a:latin typeface="Lato Regular"/>
          <a:ea typeface="+mn-ea"/>
          <a:cs typeface="Lato Regular"/>
        </a:defRPr>
      </a:lvl1pPr>
      <a:lvl2pPr marL="742950" indent="-285750" algn="l" defTabSz="457200" rtl="0" eaLnBrk="1" latinLnBrk="0" hangingPunct="1">
        <a:spcBef>
          <a:spcPct val="20000"/>
        </a:spcBef>
        <a:buFont typeface="Arial"/>
        <a:buChar char="–"/>
        <a:defRPr sz="1100" kern="1200">
          <a:solidFill>
            <a:srgbClr val="434D51"/>
          </a:solidFill>
          <a:latin typeface="Lato Regular"/>
          <a:ea typeface="+mn-ea"/>
          <a:cs typeface="Lato Regular"/>
        </a:defRPr>
      </a:lvl2pPr>
      <a:lvl3pPr marL="1143000" indent="-228600" algn="l" defTabSz="457200" rtl="0" eaLnBrk="1" latinLnBrk="0" hangingPunct="1">
        <a:spcBef>
          <a:spcPct val="20000"/>
        </a:spcBef>
        <a:buFont typeface="Arial"/>
        <a:buChar char="•"/>
        <a:defRPr sz="1100" kern="1200">
          <a:solidFill>
            <a:srgbClr val="434D51"/>
          </a:solidFill>
          <a:latin typeface="Lato Regular"/>
          <a:ea typeface="+mn-ea"/>
          <a:cs typeface="Lato Regular"/>
        </a:defRPr>
      </a:lvl3pPr>
      <a:lvl4pPr marL="1600200" indent="-228600" algn="l" defTabSz="457200" rtl="0" eaLnBrk="1" latinLnBrk="0" hangingPunct="1">
        <a:spcBef>
          <a:spcPct val="20000"/>
        </a:spcBef>
        <a:buFont typeface="Arial"/>
        <a:buChar char="–"/>
        <a:defRPr sz="1100" kern="1200">
          <a:solidFill>
            <a:srgbClr val="434D51"/>
          </a:solidFill>
          <a:latin typeface="Lato Regular"/>
          <a:ea typeface="+mn-ea"/>
          <a:cs typeface="Lato Regular"/>
        </a:defRPr>
      </a:lvl4pPr>
      <a:lvl5pPr marL="2057400" indent="-228600" algn="l" defTabSz="457200" rtl="0" eaLnBrk="1" latinLnBrk="0" hangingPunct="1">
        <a:spcBef>
          <a:spcPct val="20000"/>
        </a:spcBef>
        <a:buFont typeface="Arial"/>
        <a:buChar char="»"/>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3.xml"/><Relationship Id="rId3"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chart" Target="../charts/chart14.xml"/><Relationship Id="rId5" Type="http://schemas.openxmlformats.org/officeDocument/2006/relationships/chart" Target="../charts/chart15.xml"/><Relationship Id="rId6" Type="http://schemas.openxmlformats.org/officeDocument/2006/relationships/chart" Target="../charts/chart16.xml"/><Relationship Id="rId7" Type="http://schemas.openxmlformats.org/officeDocument/2006/relationships/chart" Target="../charts/chart17.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5.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6.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chart" Target="../charts/chart9.xml"/><Relationship Id="rId6" Type="http://schemas.openxmlformats.org/officeDocument/2006/relationships/chart" Target="../charts/chart10.xml"/><Relationship Id="rId7" Type="http://schemas.openxmlformats.org/officeDocument/2006/relationships/chart" Target="../charts/chart11.xml"/><Relationship Id="rId8" Type="http://schemas.openxmlformats.org/officeDocument/2006/relationships/chart" Target="../charts/chart12.xml"/><Relationship Id="rId1" Type="http://schemas.openxmlformats.org/officeDocument/2006/relationships/slideLayout" Target="../slideLayouts/slideLayout3.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Nebraska Educational Savings Trust </a:t>
            </a:r>
          </a:p>
        </p:txBody>
      </p:sp>
      <p:sp>
        <p:nvSpPr>
          <p:cNvPr id="3" name="Subtitle 2"/>
          <p:cNvSpPr>
            <a:spLocks noGrp="1"/>
          </p:cNvSpPr>
          <p:nvPr>
            <p:ph type="subTitle" idx="1"/>
          </p:nvPr>
        </p:nvSpPr>
        <p:spPr/>
        <p:txBody>
          <a:bodyPr/>
          <a:lstStyle/>
          <a:p>
            <a:r>
              <a:rPr lang="en-US" b="1" dirty="0" smtClean="0">
                <a:latin typeface="Lato Bold"/>
                <a:cs typeface="Lato Bold"/>
              </a:rPr>
              <a:t>Digital Education Impact Report</a:t>
            </a:r>
          </a:p>
          <a:p>
            <a:r>
              <a:rPr lang="en-US" dirty="0" smtClean="0"/>
              <a:t>2016-2017 School Year</a:t>
            </a:r>
            <a:endParaRPr lang="en-US" dirty="0"/>
          </a:p>
        </p:txBody>
      </p:sp>
    </p:spTree>
    <p:extLst>
      <p:ext uri="{BB962C8B-B14F-4D97-AF65-F5344CB8AC3E}">
        <p14:creationId xmlns:p14="http://schemas.microsoft.com/office/powerpoint/2010/main" val="39293015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a:xfrm>
            <a:off x="342900" y="366184"/>
            <a:ext cx="6172200" cy="962570"/>
          </a:xfrm>
        </p:spPr>
        <p:txBody>
          <a:bodyPr/>
          <a:lstStyle/>
          <a:p>
            <a:r>
              <a:rPr lang="en-US" dirty="0" smtClean="0"/>
              <a:t>From Students and Educators</a:t>
            </a:r>
            <a:br>
              <a:rPr lang="en-US" dirty="0" smtClean="0"/>
            </a:br>
            <a:r>
              <a:rPr lang="en-US" sz="1200" dirty="0"/>
              <a:t> </a:t>
            </a:r>
            <a:endParaRPr lang="en-US" dirty="0"/>
          </a:p>
        </p:txBody>
      </p:sp>
      <p:sp>
        <p:nvSpPr>
          <p:cNvPr id="44" name="TextBox 43"/>
          <p:cNvSpPr txBox="1"/>
          <p:nvPr/>
        </p:nvSpPr>
        <p:spPr>
          <a:xfrm>
            <a:off x="2451100" y="7302500"/>
            <a:ext cx="184666" cy="369332"/>
          </a:xfrm>
          <a:prstGeom prst="rect">
            <a:avLst/>
          </a:prstGeom>
          <a:noFill/>
        </p:spPr>
        <p:txBody>
          <a:bodyPr wrap="none" rtlCol="0">
            <a:spAutoFit/>
          </a:bodyPr>
          <a:lstStyle/>
          <a:p>
            <a:endParaRPr lang="en-US" dirty="0"/>
          </a:p>
        </p:txBody>
      </p:sp>
      <p:sp>
        <p:nvSpPr>
          <p:cNvPr id="45" name="Text Placeholder 4"/>
          <p:cNvSpPr>
            <a:spLocks noGrp="1"/>
          </p:cNvSpPr>
          <p:nvPr>
            <p:ph type="body" sz="quarter" idx="14"/>
          </p:nvPr>
        </p:nvSpPr>
        <p:spPr>
          <a:xfrm>
            <a:off x="342900" y="1806110"/>
            <a:ext cx="2982191" cy="1799536"/>
          </a:xfrm>
        </p:spPr>
        <p:txBody>
          <a:bodyPr>
            <a:noAutofit/>
          </a:bodyPr>
          <a:lstStyle/>
          <a:p>
            <a:r>
              <a:rPr lang="en-US" sz="1400" dirty="0" smtClean="0">
                <a:solidFill>
                  <a:srgbClr val="000000"/>
                </a:solidFill>
                <a:latin typeface="Lucida Grande"/>
                <a:ea typeface="Lucida Grande"/>
                <a:cs typeface="Lucida Grande"/>
              </a:rPr>
              <a:t>“I </a:t>
            </a:r>
            <a:r>
              <a:rPr lang="en-US" sz="1400" dirty="0">
                <a:solidFill>
                  <a:srgbClr val="000000"/>
                </a:solidFill>
                <a:latin typeface="Lucida Grande"/>
                <a:ea typeface="Lucida Grande"/>
                <a:cs typeface="Lucida Grande"/>
              </a:rPr>
              <a:t>liked that it was very specific on how to fill out certain forms and explain every part of them</a:t>
            </a:r>
            <a:r>
              <a:rPr lang="en-US" sz="1400" dirty="0" smtClean="0">
                <a:solidFill>
                  <a:srgbClr val="000000"/>
                </a:solidFill>
                <a:latin typeface="Lucida Grande"/>
                <a:ea typeface="Lucida Grande"/>
                <a:cs typeface="Lucida Grande"/>
              </a:rPr>
              <a:t>.</a:t>
            </a:r>
            <a:r>
              <a:rPr lang="en-US" sz="1300" dirty="0" smtClean="0"/>
              <a:t>”</a:t>
            </a:r>
            <a:endParaRPr lang="en-US" sz="1300" dirty="0"/>
          </a:p>
        </p:txBody>
      </p:sp>
      <p:sp>
        <p:nvSpPr>
          <p:cNvPr id="46" name="Text Placeholder 2"/>
          <p:cNvSpPr txBox="1">
            <a:spLocks/>
          </p:cNvSpPr>
          <p:nvPr/>
        </p:nvSpPr>
        <p:spPr>
          <a:xfrm>
            <a:off x="342901" y="1411640"/>
            <a:ext cx="3086099" cy="351208"/>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464"/>
              </a:spcBef>
            </a:pPr>
            <a:r>
              <a:rPr lang="en-US" sz="1400" b="1" dirty="0" smtClean="0">
                <a:latin typeface="Lato Bold"/>
                <a:cs typeface="Lato Bold"/>
              </a:rPr>
              <a:t>From Students</a:t>
            </a:r>
            <a:endParaRPr lang="en-US" dirty="0"/>
          </a:p>
        </p:txBody>
      </p:sp>
      <p:sp>
        <p:nvSpPr>
          <p:cNvPr id="47" name="Text Placeholder 4"/>
          <p:cNvSpPr txBox="1">
            <a:spLocks/>
          </p:cNvSpPr>
          <p:nvPr/>
        </p:nvSpPr>
        <p:spPr>
          <a:xfrm>
            <a:off x="3429000" y="5102826"/>
            <a:ext cx="2878860" cy="2418151"/>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8" name="Text Placeholder 4"/>
          <p:cNvSpPr txBox="1">
            <a:spLocks/>
          </p:cNvSpPr>
          <p:nvPr/>
        </p:nvSpPr>
        <p:spPr>
          <a:xfrm>
            <a:off x="3640644" y="5126344"/>
            <a:ext cx="2878860" cy="2418151"/>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9" name="Text Placeholder 4"/>
          <p:cNvSpPr txBox="1">
            <a:spLocks/>
          </p:cNvSpPr>
          <p:nvPr/>
        </p:nvSpPr>
        <p:spPr>
          <a:xfrm>
            <a:off x="3875809" y="2864443"/>
            <a:ext cx="2982191" cy="1799536"/>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dirty="0" smtClean="0"/>
              <a:t>“</a:t>
            </a:r>
            <a:r>
              <a:rPr lang="en-US" sz="1400" dirty="0">
                <a:solidFill>
                  <a:srgbClr val="000000"/>
                </a:solidFill>
                <a:latin typeface="Lucida Grande"/>
                <a:ea typeface="Lucida Grande"/>
                <a:cs typeface="Lucida Grande"/>
              </a:rPr>
              <a:t>I like that they take the time to explain everything and have activities you can participate in to help understand it </a:t>
            </a:r>
            <a:r>
              <a:rPr lang="en-US" sz="1400" dirty="0" smtClean="0">
                <a:solidFill>
                  <a:srgbClr val="000000"/>
                </a:solidFill>
                <a:latin typeface="Lucida Grande"/>
                <a:ea typeface="Lucida Grande"/>
                <a:cs typeface="Lucida Grande"/>
              </a:rPr>
              <a:t>better</a:t>
            </a:r>
            <a:r>
              <a:rPr lang="en-US" sz="1300" dirty="0" smtClean="0"/>
              <a:t>.</a:t>
            </a:r>
            <a:r>
              <a:rPr lang="en-US" sz="1300" dirty="0"/>
              <a:t>”</a:t>
            </a:r>
          </a:p>
        </p:txBody>
      </p:sp>
      <p:sp>
        <p:nvSpPr>
          <p:cNvPr id="50" name="Text Placeholder 4"/>
          <p:cNvSpPr txBox="1">
            <a:spLocks/>
          </p:cNvSpPr>
          <p:nvPr/>
        </p:nvSpPr>
        <p:spPr>
          <a:xfrm>
            <a:off x="413456" y="2668811"/>
            <a:ext cx="2982191" cy="298628"/>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b="1" dirty="0" smtClean="0">
                <a:solidFill>
                  <a:srgbClr val="14A197"/>
                </a:solidFill>
                <a:latin typeface="Lato Bold"/>
                <a:cs typeface="Lato Bold"/>
              </a:rPr>
              <a:t>Student</a:t>
            </a:r>
            <a:r>
              <a:rPr lang="en-US" dirty="0" smtClean="0">
                <a:solidFill>
                  <a:srgbClr val="14A197"/>
                </a:solidFill>
                <a:latin typeface="Lato Bold"/>
                <a:cs typeface="Lato Bold"/>
              </a:rPr>
              <a:t>  </a:t>
            </a:r>
            <a:r>
              <a:rPr lang="en-US" dirty="0" smtClean="0">
                <a:solidFill>
                  <a:srgbClr val="14A197"/>
                </a:solidFill>
                <a:latin typeface="Lato Bold"/>
                <a:cs typeface="Lato Bold"/>
              </a:rPr>
              <a:t>Millard South </a:t>
            </a:r>
            <a:r>
              <a:rPr lang="en-US" dirty="0" smtClean="0">
                <a:solidFill>
                  <a:srgbClr val="14A197"/>
                </a:solidFill>
                <a:latin typeface="Lato Bold"/>
                <a:cs typeface="Lato Bold"/>
              </a:rPr>
              <a:t> </a:t>
            </a:r>
            <a:endParaRPr lang="en-US" dirty="0">
              <a:solidFill>
                <a:srgbClr val="14A197"/>
              </a:solidFill>
              <a:latin typeface="Lato Bold"/>
              <a:cs typeface="Lato Bold"/>
            </a:endParaRPr>
          </a:p>
        </p:txBody>
      </p:sp>
      <p:sp>
        <p:nvSpPr>
          <p:cNvPr id="51" name="Text Placeholder 4"/>
          <p:cNvSpPr txBox="1">
            <a:spLocks/>
          </p:cNvSpPr>
          <p:nvPr/>
        </p:nvSpPr>
        <p:spPr>
          <a:xfrm>
            <a:off x="3540997" y="3848500"/>
            <a:ext cx="2982191" cy="298628"/>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b="1" dirty="0" smtClean="0">
                <a:solidFill>
                  <a:srgbClr val="14A197"/>
                </a:solidFill>
                <a:latin typeface="Lato Bold"/>
                <a:cs typeface="Lato Bold"/>
              </a:rPr>
              <a:t>Student</a:t>
            </a:r>
            <a:r>
              <a:rPr lang="en-US" dirty="0" smtClean="0">
                <a:solidFill>
                  <a:srgbClr val="14A197"/>
                </a:solidFill>
                <a:latin typeface="Lato Bold"/>
                <a:cs typeface="Lato Bold"/>
              </a:rPr>
              <a:t>  </a:t>
            </a:r>
            <a:r>
              <a:rPr lang="en-US" dirty="0" smtClean="0">
                <a:solidFill>
                  <a:srgbClr val="14A197"/>
                </a:solidFill>
                <a:latin typeface="Lato Bold"/>
                <a:cs typeface="Lato Bold"/>
              </a:rPr>
              <a:t>Dundy County High School</a:t>
            </a:r>
          </a:p>
          <a:p>
            <a:pPr algn="r"/>
            <a:endParaRPr lang="en-US" dirty="0">
              <a:solidFill>
                <a:srgbClr val="14A197"/>
              </a:solidFill>
              <a:latin typeface="Lato Bold"/>
              <a:cs typeface="Lato Bold"/>
            </a:endParaRPr>
          </a:p>
        </p:txBody>
      </p:sp>
      <p:sp>
        <p:nvSpPr>
          <p:cNvPr id="52" name="Text Placeholder 2"/>
          <p:cNvSpPr txBox="1">
            <a:spLocks/>
          </p:cNvSpPr>
          <p:nvPr/>
        </p:nvSpPr>
        <p:spPr>
          <a:xfrm>
            <a:off x="342901" y="4227955"/>
            <a:ext cx="3086099" cy="351208"/>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464"/>
              </a:spcBef>
            </a:pPr>
            <a:r>
              <a:rPr lang="en-US" sz="1400" b="1" dirty="0" smtClean="0">
                <a:latin typeface="Lato Bold"/>
                <a:cs typeface="Lato Bold"/>
              </a:rPr>
              <a:t>From Teachers</a:t>
            </a:r>
            <a:endParaRPr lang="en-US" dirty="0"/>
          </a:p>
        </p:txBody>
      </p:sp>
      <p:sp>
        <p:nvSpPr>
          <p:cNvPr id="53" name="Text Placeholder 4"/>
          <p:cNvSpPr txBox="1">
            <a:spLocks/>
          </p:cNvSpPr>
          <p:nvPr/>
        </p:nvSpPr>
        <p:spPr>
          <a:xfrm>
            <a:off x="3594100" y="4451552"/>
            <a:ext cx="2982191" cy="2255351"/>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solidFill>
                  <a:srgbClr val="F62C18"/>
                </a:solidFill>
                <a:latin typeface="Lato Bold"/>
                <a:cs typeface="Lato Bold"/>
              </a:rPr>
              <a:t>93% of teachers </a:t>
            </a:r>
            <a:r>
              <a:rPr lang="en-US" sz="2400" b="1" dirty="0" smtClean="0">
                <a:latin typeface="Lato Bold"/>
                <a:cs typeface="Lato Bold"/>
              </a:rPr>
              <a:t>would recommend the EVERFI course they used this year to a fellow teacher.</a:t>
            </a:r>
            <a:endParaRPr lang="en-US" sz="2400" b="1" dirty="0">
              <a:latin typeface="Lato Bold"/>
              <a:cs typeface="Lato Bold"/>
            </a:endParaRPr>
          </a:p>
        </p:txBody>
      </p:sp>
      <p:sp>
        <p:nvSpPr>
          <p:cNvPr id="54" name="Text Placeholder 4"/>
          <p:cNvSpPr txBox="1">
            <a:spLocks/>
          </p:cNvSpPr>
          <p:nvPr/>
        </p:nvSpPr>
        <p:spPr>
          <a:xfrm>
            <a:off x="3540998" y="6743701"/>
            <a:ext cx="2982191" cy="1110672"/>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dirty="0" smtClean="0"/>
              <a:t>“</a:t>
            </a:r>
            <a:r>
              <a:rPr lang="en-US" sz="1300" dirty="0"/>
              <a:t>With quality design and implementation support, EverFi makes blended learning instruction much more accessible for a greater number of teachers.”</a:t>
            </a:r>
          </a:p>
        </p:txBody>
      </p:sp>
      <p:sp>
        <p:nvSpPr>
          <p:cNvPr id="55" name="Text Placeholder 4"/>
          <p:cNvSpPr txBox="1">
            <a:spLocks/>
          </p:cNvSpPr>
          <p:nvPr/>
        </p:nvSpPr>
        <p:spPr>
          <a:xfrm>
            <a:off x="3632200" y="7861300"/>
            <a:ext cx="2890989" cy="558800"/>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spcBef>
                <a:spcPts val="0"/>
              </a:spcBef>
              <a:spcAft>
                <a:spcPts val="0"/>
              </a:spcAft>
            </a:pPr>
            <a:r>
              <a:rPr lang="en-US" b="1" dirty="0">
                <a:solidFill>
                  <a:srgbClr val="14A197"/>
                </a:solidFill>
                <a:latin typeface="Lato Bold"/>
                <a:cs typeface="Lato Bold"/>
              </a:rPr>
              <a:t>Assessment, Research, and Evaluation Consultant </a:t>
            </a:r>
          </a:p>
          <a:p>
            <a:pPr algn="r">
              <a:spcBef>
                <a:spcPts val="0"/>
              </a:spcBef>
              <a:spcAft>
                <a:spcPts val="0"/>
              </a:spcAft>
            </a:pPr>
            <a:r>
              <a:rPr lang="en-US" dirty="0">
                <a:solidFill>
                  <a:srgbClr val="14A197"/>
                </a:solidFill>
                <a:latin typeface="Lato Bold"/>
                <a:cs typeface="Lato Bold"/>
              </a:rPr>
              <a:t>Niagara Catholic School District, Ottawa </a:t>
            </a:r>
          </a:p>
        </p:txBody>
      </p:sp>
      <p:sp>
        <p:nvSpPr>
          <p:cNvPr id="56" name="Slide Number Placeholder 2"/>
          <p:cNvSpPr>
            <a:spLocks noGrp="1"/>
          </p:cNvSpPr>
          <p:nvPr>
            <p:ph type="sldNum" sz="quarter" idx="12"/>
          </p:nvPr>
        </p:nvSpPr>
        <p:spPr>
          <a:xfrm>
            <a:off x="4914900" y="8659568"/>
            <a:ext cx="1600200" cy="302399"/>
          </a:xfrm>
        </p:spPr>
        <p:txBody>
          <a:bodyPr/>
          <a:lstStyle/>
          <a:p>
            <a:r>
              <a:rPr lang="en-US" dirty="0" smtClean="0"/>
              <a:t>8</a:t>
            </a:r>
            <a:endParaRPr lang="en-US" dirty="0"/>
          </a:p>
        </p:txBody>
      </p:sp>
      <p:sp>
        <p:nvSpPr>
          <p:cNvPr id="57" name="Text Placeholder 4"/>
          <p:cNvSpPr txBox="1">
            <a:spLocks/>
          </p:cNvSpPr>
          <p:nvPr/>
        </p:nvSpPr>
        <p:spPr>
          <a:xfrm>
            <a:off x="342900" y="4625510"/>
            <a:ext cx="2982191" cy="1799536"/>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dirty="0" smtClean="0"/>
              <a:t>“</a:t>
            </a:r>
            <a:r>
              <a:rPr lang="en-US" sz="1300" dirty="0"/>
              <a:t>The EverFi program is an invaluable resource for our students as a method for engaging instruction in the principles of financial literacy. We include this program in our economics course because of its relevant and authentic application to students’ lives. Students grow as a result of this program in extremely positive ways – both in their understanding of financial literacy and their interest in the subject matter. </a:t>
            </a:r>
            <a:r>
              <a:rPr lang="en-US" sz="1300" dirty="0" smtClean="0"/>
              <a:t>“</a:t>
            </a:r>
            <a:endParaRPr lang="en-US" sz="1300" dirty="0"/>
          </a:p>
        </p:txBody>
      </p:sp>
      <p:sp>
        <p:nvSpPr>
          <p:cNvPr id="58" name="Text Placeholder 4"/>
          <p:cNvSpPr txBox="1">
            <a:spLocks/>
          </p:cNvSpPr>
          <p:nvPr/>
        </p:nvSpPr>
        <p:spPr>
          <a:xfrm>
            <a:off x="342900" y="7353300"/>
            <a:ext cx="3048000" cy="482600"/>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spcBef>
                <a:spcPts val="0"/>
              </a:spcBef>
              <a:spcAft>
                <a:spcPts val="0"/>
              </a:spcAft>
            </a:pPr>
            <a:r>
              <a:rPr lang="en-US" b="1" dirty="0" smtClean="0">
                <a:solidFill>
                  <a:srgbClr val="14A197"/>
                </a:solidFill>
                <a:latin typeface="Lato Bold"/>
                <a:cs typeface="Lato Bold"/>
              </a:rPr>
              <a:t>Social Studies Curriculum Director, AP Coordinator</a:t>
            </a:r>
          </a:p>
          <a:p>
            <a:pPr algn="r">
              <a:spcBef>
                <a:spcPts val="0"/>
              </a:spcBef>
              <a:spcAft>
                <a:spcPts val="0"/>
              </a:spcAft>
            </a:pPr>
            <a:r>
              <a:rPr lang="en-US" dirty="0" smtClean="0">
                <a:solidFill>
                  <a:srgbClr val="14A197"/>
                </a:solidFill>
                <a:latin typeface="Lato Bold"/>
                <a:cs typeface="Lato Bold"/>
              </a:rPr>
              <a:t>Des Moines Public Schools, Iowa </a:t>
            </a:r>
            <a:endParaRPr lang="en-US" dirty="0">
              <a:solidFill>
                <a:srgbClr val="14A197"/>
              </a:solidFill>
              <a:latin typeface="Lato Bold"/>
              <a:cs typeface="Lato Bold"/>
            </a:endParaRPr>
          </a:p>
        </p:txBody>
      </p:sp>
    </p:spTree>
    <p:extLst>
      <p:ext uri="{BB962C8B-B14F-4D97-AF65-F5344CB8AC3E}">
        <p14:creationId xmlns:p14="http://schemas.microsoft.com/office/powerpoint/2010/main" val="325334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Venture </a:t>
            </a:r>
            <a:r>
              <a:rPr lang="mr-IN" dirty="0" smtClean="0"/>
              <a:t>–</a:t>
            </a:r>
            <a:r>
              <a:rPr lang="en-US" dirty="0" smtClean="0"/>
              <a:t> Entrepreneurial Expedition</a:t>
            </a:r>
            <a:endParaRPr lang="en-US" dirty="0"/>
          </a:p>
        </p:txBody>
      </p:sp>
    </p:spTree>
    <p:extLst>
      <p:ext uri="{BB962C8B-B14F-4D97-AF65-F5344CB8AC3E}">
        <p14:creationId xmlns:p14="http://schemas.microsoft.com/office/powerpoint/2010/main" val="16835461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i="1" dirty="0" smtClean="0"/>
              <a:t>Venture </a:t>
            </a:r>
            <a:r>
              <a:rPr lang="mr-IN" sz="2200" i="1" dirty="0" smtClean="0"/>
              <a:t>–</a:t>
            </a:r>
            <a:r>
              <a:rPr lang="en-US" sz="2200" i="1" dirty="0" smtClean="0"/>
              <a:t> Entrepreneurial Expedition </a:t>
            </a:r>
            <a:r>
              <a:rPr lang="en-US" sz="2200" dirty="0" smtClean="0"/>
              <a:t>Program Reach</a:t>
            </a:r>
            <a:r>
              <a:rPr lang="en-US" dirty="0" smtClean="0"/>
              <a:t/>
            </a:r>
            <a:br>
              <a:rPr lang="en-US" dirty="0" smtClean="0"/>
            </a:br>
            <a:r>
              <a:rPr lang="en-US" sz="1400" dirty="0" smtClean="0">
                <a:solidFill>
                  <a:srgbClr val="505557"/>
                </a:solidFill>
              </a:rPr>
              <a:t>For the 2016-2017 School Year</a:t>
            </a:r>
            <a:endParaRPr lang="en-US" sz="1400" dirty="0">
              <a:solidFill>
                <a:srgbClr val="505557"/>
              </a:solidFill>
            </a:endParaRPr>
          </a:p>
        </p:txBody>
      </p:sp>
      <p:sp>
        <p:nvSpPr>
          <p:cNvPr id="3" name="Text Placeholder 2"/>
          <p:cNvSpPr>
            <a:spLocks noGrp="1"/>
          </p:cNvSpPr>
          <p:nvPr>
            <p:ph type="body" sz="quarter" idx="14"/>
          </p:nvPr>
        </p:nvSpPr>
        <p:spPr>
          <a:xfrm>
            <a:off x="342901" y="1474038"/>
            <a:ext cx="6172200" cy="1853362"/>
          </a:xfrm>
        </p:spPr>
        <p:txBody>
          <a:bodyPr>
            <a:normAutofit lnSpcReduction="10000"/>
          </a:bodyPr>
          <a:lstStyle/>
          <a:p>
            <a:r>
              <a:rPr lang="en-US" i="1" dirty="0" smtClean="0"/>
              <a:t>Venture </a:t>
            </a:r>
            <a:r>
              <a:rPr lang="mr-IN" i="1" dirty="0" smtClean="0"/>
              <a:t>–</a:t>
            </a:r>
            <a:r>
              <a:rPr lang="en-US" i="1" dirty="0" smtClean="0"/>
              <a:t> Entrepreneurial Expedition </a:t>
            </a:r>
            <a:r>
              <a:rPr lang="en-US" dirty="0" smtClean="0"/>
              <a:t>guides students through their personal journey to become an entrepreneur. While starting a food truck business, students learn to make informed business decisions about their product, pricing, hiring, marketing, and even their business pitch for a potential investor.</a:t>
            </a:r>
          </a:p>
          <a:p>
            <a:r>
              <a:rPr lang="en-US" dirty="0" err="1"/>
              <a:t>EverFi</a:t>
            </a:r>
            <a:r>
              <a:rPr lang="en-US" dirty="0"/>
              <a:t> and our partners provide an immersive learning environment to communities across the country at no charge to schools or districts, </a:t>
            </a:r>
            <a:r>
              <a:rPr lang="en-US" dirty="0" smtClean="0"/>
              <a:t>ensuring that students are exposed to educational resources that they deserve.</a:t>
            </a:r>
          </a:p>
          <a:p>
            <a:pPr>
              <a:spcBef>
                <a:spcPts val="1464"/>
              </a:spcBef>
            </a:pPr>
            <a:r>
              <a:rPr lang="en-US" sz="1400" b="1" dirty="0" smtClean="0">
                <a:latin typeface="Lato Bold"/>
                <a:cs typeface="Lato Bold"/>
              </a:rPr>
              <a:t>Your Impact</a:t>
            </a:r>
            <a:endParaRPr lang="en-US" sz="1400" b="1" dirty="0">
              <a:latin typeface="Lato Bold"/>
              <a:cs typeface="Lato Bold"/>
            </a:endParaRPr>
          </a:p>
        </p:txBody>
      </p:sp>
      <p:graphicFrame>
        <p:nvGraphicFramePr>
          <p:cNvPr id="4" name="Table 3"/>
          <p:cNvGraphicFramePr>
            <a:graphicFrameLocks noGrp="1"/>
          </p:cNvGraphicFramePr>
          <p:nvPr>
            <p:extLst>
              <p:ext uri="{D42A27DB-BD31-4B8C-83A1-F6EECF244321}">
                <p14:modId xmlns:p14="http://schemas.microsoft.com/office/powerpoint/2010/main" val="354151103"/>
              </p:ext>
            </p:extLst>
          </p:nvPr>
        </p:nvGraphicFramePr>
        <p:xfrm>
          <a:off x="383596" y="3397250"/>
          <a:ext cx="6090807" cy="1932928"/>
        </p:xfrm>
        <a:graphic>
          <a:graphicData uri="http://schemas.openxmlformats.org/drawingml/2006/table">
            <a:tbl>
              <a:tblPr firstRow="1" bandRow="1">
                <a:tableStyleId>{5C22544A-7EE6-4342-B048-85BDC9FD1C3A}</a:tableStyleId>
              </a:tblPr>
              <a:tblGrid>
                <a:gridCol w="2030269"/>
                <a:gridCol w="2030269"/>
                <a:gridCol w="2030269"/>
              </a:tblGrid>
              <a:tr h="1932928">
                <a:tc>
                  <a:txBody>
                    <a:bodyPr/>
                    <a:lstStyle/>
                    <a:p>
                      <a:pPr algn="ctr">
                        <a:spcAft>
                          <a:spcPts val="600"/>
                        </a:spcAft>
                      </a:pPr>
                      <a:r>
                        <a:rPr lang="en-US" sz="2000" dirty="0" smtClean="0">
                          <a:latin typeface="Lato Bold"/>
                          <a:cs typeface="Lato Bold"/>
                        </a:rPr>
                        <a:t>1,310</a:t>
                      </a:r>
                    </a:p>
                    <a:p>
                      <a:pPr algn="ctr">
                        <a:spcAft>
                          <a:spcPts val="600"/>
                        </a:spcAft>
                      </a:pPr>
                      <a:r>
                        <a:rPr lang="en-US" sz="2000" dirty="0" smtClean="0">
                          <a:latin typeface="Lato Bold"/>
                          <a:cs typeface="Lato Bold"/>
                        </a:rPr>
                        <a:t>Students</a:t>
                      </a:r>
                      <a:endParaRPr lang="en-US" sz="2000" baseline="0" dirty="0" smtClean="0">
                        <a:latin typeface="Lato Bold"/>
                        <a:cs typeface="Lato Bold"/>
                      </a:endParaRPr>
                    </a:p>
                  </a:txBody>
                  <a:tcPr marL="100123" marR="100123" marT="50061" marB="50061" anchor="ctr">
                    <a:lnL w="381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FDAC10"/>
                    </a:solidFill>
                  </a:tcPr>
                </a:tc>
                <a:tc>
                  <a:txBody>
                    <a:bodyPr/>
                    <a:lstStyle/>
                    <a:p>
                      <a:pPr algn="ctr">
                        <a:spcAft>
                          <a:spcPts val="600"/>
                        </a:spcAft>
                      </a:pPr>
                      <a:r>
                        <a:rPr lang="en-US" sz="2000" b="1" dirty="0" smtClean="0">
                          <a:latin typeface="Lato Bold"/>
                          <a:cs typeface="Lato Bold"/>
                        </a:rPr>
                        <a:t>34</a:t>
                      </a:r>
                    </a:p>
                    <a:p>
                      <a:pPr algn="ctr">
                        <a:spcAft>
                          <a:spcPts val="600"/>
                        </a:spcAft>
                      </a:pPr>
                      <a:r>
                        <a:rPr lang="en-US" sz="2000" b="1" dirty="0" smtClean="0">
                          <a:latin typeface="Lato Bold"/>
                          <a:cs typeface="Lato Bold"/>
                        </a:rPr>
                        <a:t>Schools</a:t>
                      </a:r>
                    </a:p>
                  </a:txBody>
                  <a:tcPr marL="100123" marR="100123" marT="50061" marB="50061"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F25C21"/>
                    </a:solidFill>
                  </a:tcP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2000" dirty="0" smtClean="0">
                          <a:latin typeface="Lato Bold"/>
                          <a:cs typeface="Lato Bold"/>
                        </a:rPr>
                        <a:t>2,440</a:t>
                      </a:r>
                    </a:p>
                    <a:p>
                      <a:pPr marL="0" marR="0" indent="0" algn="ctr" defTabSz="457200" rtl="0" eaLnBrk="1" fontAlgn="auto" latinLnBrk="0" hangingPunct="1">
                        <a:lnSpc>
                          <a:spcPct val="100000"/>
                        </a:lnSpc>
                        <a:spcBef>
                          <a:spcPts val="0"/>
                        </a:spcBef>
                        <a:spcAft>
                          <a:spcPts val="600"/>
                        </a:spcAft>
                        <a:buClrTx/>
                        <a:buSzTx/>
                        <a:buFontTx/>
                        <a:buNone/>
                        <a:tabLst/>
                        <a:defRPr/>
                      </a:pPr>
                      <a:r>
                        <a:rPr lang="en-US" sz="2000" dirty="0" smtClean="0">
                          <a:latin typeface="Lato Bold"/>
                          <a:cs typeface="Lato Bold"/>
                        </a:rPr>
                        <a:t>Hours of Learning</a:t>
                      </a:r>
                    </a:p>
                  </a:txBody>
                  <a:tcPr marL="100123" marR="100123" marT="50061" marB="50061" anchor="ctr">
                    <a:lnL w="762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B60513"/>
                    </a:solidFill>
                  </a:tcPr>
                </a:tc>
              </a:tr>
            </a:tbl>
          </a:graphicData>
        </a:graphic>
      </p:graphicFrame>
      <p:sp>
        <p:nvSpPr>
          <p:cNvPr id="7" name="TextBox 6"/>
          <p:cNvSpPr txBox="1"/>
          <p:nvPr/>
        </p:nvSpPr>
        <p:spPr>
          <a:xfrm>
            <a:off x="2451100" y="7366000"/>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9C91774E-9952-734F-B533-B363FA39BA68}" type="slidenum">
              <a:rPr lang="en-US" smtClean="0"/>
              <a:t>12</a:t>
            </a:fld>
            <a:endParaRPr lang="en-US" dirty="0"/>
          </a:p>
        </p:txBody>
      </p:sp>
      <p:sp>
        <p:nvSpPr>
          <p:cNvPr id="9" name="Text Placeholder 2"/>
          <p:cNvSpPr txBox="1">
            <a:spLocks/>
          </p:cNvSpPr>
          <p:nvPr/>
        </p:nvSpPr>
        <p:spPr>
          <a:xfrm>
            <a:off x="342901" y="5817438"/>
            <a:ext cx="6172200" cy="1435526"/>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smtClean="0"/>
              <a:t>Venture</a:t>
            </a:r>
            <a:r>
              <a:rPr lang="en-US" dirty="0" smtClean="0"/>
              <a:t> courses cover everything from introductory topics like what is an entrepreneur and entrepreneurship in everyday life to advanced topics like market research and business pitches. </a:t>
            </a:r>
          </a:p>
          <a:p>
            <a:r>
              <a:rPr lang="en-US" dirty="0" smtClean="0"/>
              <a:t>After completing your entrepreneurial education program, students have a more thorough understanding of entrepreneurial concepts and are better prepared to engage in entrepreneurial thinking in their academic and professional lives.</a:t>
            </a:r>
          </a:p>
        </p:txBody>
      </p:sp>
    </p:spTree>
    <p:extLst>
      <p:ext uri="{BB962C8B-B14F-4D97-AF65-F5344CB8AC3E}">
        <p14:creationId xmlns:p14="http://schemas.microsoft.com/office/powerpoint/2010/main" val="4517957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459742837"/>
              </p:ext>
            </p:extLst>
          </p:nvPr>
        </p:nvGraphicFramePr>
        <p:xfrm>
          <a:off x="100012" y="2193277"/>
          <a:ext cx="6757987" cy="45504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032000" y="366184"/>
            <a:ext cx="4483099" cy="962570"/>
          </a:xfrm>
        </p:spPr>
        <p:txBody>
          <a:bodyPr anchor="ctr"/>
          <a:lstStyle/>
          <a:p>
            <a:r>
              <a:rPr lang="en-US" dirty="0" smtClean="0"/>
              <a:t>Knowledge Gain:</a:t>
            </a:r>
            <a:br>
              <a:rPr lang="en-US" dirty="0" smtClean="0"/>
            </a:br>
            <a:r>
              <a:rPr lang="en-US" i="1" dirty="0" smtClean="0"/>
              <a:t>Venture</a:t>
            </a:r>
            <a:endParaRPr lang="en-US" i="1" dirty="0"/>
          </a:p>
        </p:txBody>
      </p:sp>
      <p:sp>
        <p:nvSpPr>
          <p:cNvPr id="3" name="Text Placeholder 2"/>
          <p:cNvSpPr>
            <a:spLocks noGrp="1"/>
          </p:cNvSpPr>
          <p:nvPr>
            <p:ph type="body" sz="quarter" idx="14"/>
          </p:nvPr>
        </p:nvSpPr>
        <p:spPr>
          <a:xfrm>
            <a:off x="342901" y="1474038"/>
            <a:ext cx="6172200" cy="684962"/>
          </a:xfrm>
        </p:spPr>
        <p:txBody>
          <a:bodyPr>
            <a:noAutofit/>
          </a:bodyPr>
          <a:lstStyle/>
          <a:p>
            <a:r>
              <a:rPr lang="en-US" dirty="0" smtClean="0"/>
              <a:t>After taking Venture </a:t>
            </a:r>
            <a:r>
              <a:rPr lang="mr-IN" dirty="0" smtClean="0"/>
              <a:t>–</a:t>
            </a:r>
            <a:r>
              <a:rPr lang="en-US" dirty="0" smtClean="0"/>
              <a:t> </a:t>
            </a:r>
            <a:r>
              <a:rPr lang="en-US" i="1" dirty="0" smtClean="0"/>
              <a:t>Entrepreneurial Expedition</a:t>
            </a:r>
            <a:r>
              <a:rPr lang="en-US" dirty="0" smtClean="0"/>
              <a:t>, students increased their scores on assessment tests by an average of 74%. Here’s how they performed by topic:</a:t>
            </a:r>
          </a:p>
        </p:txBody>
      </p:sp>
      <p:pic>
        <p:nvPicPr>
          <p:cNvPr id="7" name="Picture 6" descr="EVERFI_brand_line_art-fin_ed_money.eps"/>
          <p:cNvPicPr>
            <a:picLocks noChangeAspect="1"/>
          </p:cNvPicPr>
          <p:nvPr/>
        </p:nvPicPr>
        <p:blipFill rotWithShape="1">
          <a:blip r:embed="rId3">
            <a:extLst>
              <a:ext uri="{28A0092B-C50C-407E-A947-70E740481C1C}">
                <a14:useLocalDpi xmlns:a14="http://schemas.microsoft.com/office/drawing/2010/main" val="0"/>
              </a:ext>
            </a:extLst>
          </a:blip>
          <a:srcRect l="19301" t="39057" r="46617" b="46879"/>
          <a:stretch/>
        </p:blipFill>
        <p:spPr>
          <a:xfrm>
            <a:off x="0" y="385440"/>
            <a:ext cx="1946463" cy="957992"/>
          </a:xfrm>
          <a:prstGeom prst="rect">
            <a:avLst/>
          </a:prstGeom>
        </p:spPr>
      </p:pic>
      <p:sp>
        <p:nvSpPr>
          <p:cNvPr id="22" name="TextBox 21"/>
          <p:cNvSpPr txBox="1"/>
          <p:nvPr/>
        </p:nvSpPr>
        <p:spPr>
          <a:xfrm>
            <a:off x="1308100" y="7186090"/>
            <a:ext cx="4254499" cy="461665"/>
          </a:xfrm>
          <a:prstGeom prst="rect">
            <a:avLst/>
          </a:prstGeom>
          <a:noFill/>
        </p:spPr>
        <p:txBody>
          <a:bodyPr wrap="square" rtlCol="0">
            <a:spAutoFit/>
          </a:bodyPr>
          <a:lstStyle/>
          <a:p>
            <a:pPr algn="ctr"/>
            <a:r>
              <a:rPr lang="en-US" sz="1200" b="1" dirty="0" smtClean="0">
                <a:solidFill>
                  <a:srgbClr val="434D51"/>
                </a:solidFill>
                <a:latin typeface="Lato Bold"/>
                <a:cs typeface="Lato Bold"/>
              </a:rPr>
              <a:t>Students showed the most gain in Value propositions and Business pitches.</a:t>
            </a:r>
            <a:endParaRPr lang="en-US" sz="1200" b="1" dirty="0">
              <a:solidFill>
                <a:srgbClr val="434D51"/>
              </a:solidFill>
              <a:latin typeface="Lato Bold"/>
              <a:cs typeface="Lato Bold"/>
            </a:endParaRPr>
          </a:p>
        </p:txBody>
      </p:sp>
      <p:sp>
        <p:nvSpPr>
          <p:cNvPr id="23" name="Rounded Rectangle 22"/>
          <p:cNvSpPr/>
          <p:nvPr/>
        </p:nvSpPr>
        <p:spPr>
          <a:xfrm>
            <a:off x="1282700" y="7109289"/>
            <a:ext cx="4305300" cy="615266"/>
          </a:xfrm>
          <a:prstGeom prst="roundRect">
            <a:avLst/>
          </a:prstGeom>
          <a:noFill/>
          <a:ln w="9525" cmpd="sng">
            <a:solidFill>
              <a:srgbClr val="434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a:endCxn id="23" idx="1"/>
          </p:cNvCxnSpPr>
          <p:nvPr/>
        </p:nvCxnSpPr>
        <p:spPr>
          <a:xfrm>
            <a:off x="0" y="7416922"/>
            <a:ext cx="1282700" cy="0"/>
          </a:xfrm>
          <a:prstGeom prst="line">
            <a:avLst/>
          </a:prstGeom>
          <a:ln w="12700" cmpd="sng">
            <a:solidFill>
              <a:srgbClr val="434D5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C91774E-9952-734F-B533-B363FA39BA68}" type="slidenum">
              <a:rPr lang="en-US" smtClean="0"/>
              <a:t>13</a:t>
            </a:fld>
            <a:endParaRPr lang="en-US" dirty="0"/>
          </a:p>
        </p:txBody>
      </p:sp>
    </p:spTree>
    <p:extLst>
      <p:ext uri="{BB962C8B-B14F-4D97-AF65-F5344CB8AC3E}">
        <p14:creationId xmlns:p14="http://schemas.microsoft.com/office/powerpoint/2010/main" val="8838448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1" y="419275"/>
            <a:ext cx="4483099" cy="962570"/>
          </a:xfrm>
        </p:spPr>
        <p:txBody>
          <a:bodyPr anchor="ctr"/>
          <a:lstStyle/>
          <a:p>
            <a:r>
              <a:rPr lang="en-US" dirty="0" smtClean="0"/>
              <a:t>Closing the Gender Gap in Entrepreneurial Skills</a:t>
            </a:r>
            <a:endParaRPr lang="en-US" dirty="0"/>
          </a:p>
        </p:txBody>
      </p:sp>
      <p:sp>
        <p:nvSpPr>
          <p:cNvPr id="3" name="Text Placeholder 2"/>
          <p:cNvSpPr>
            <a:spLocks noGrp="1"/>
          </p:cNvSpPr>
          <p:nvPr>
            <p:ph type="body" sz="quarter" idx="14"/>
          </p:nvPr>
        </p:nvSpPr>
        <p:spPr>
          <a:xfrm>
            <a:off x="342901" y="1474038"/>
            <a:ext cx="6172200" cy="842820"/>
          </a:xfrm>
        </p:spPr>
        <p:txBody>
          <a:bodyPr>
            <a:noAutofit/>
          </a:bodyPr>
          <a:lstStyle/>
          <a:p>
            <a:r>
              <a:rPr lang="en-US" dirty="0" smtClean="0"/>
              <a:t>While students across the board felt more prepared to engage in entrepreneurial activities after taking Venture, the increase in preparedness among girls is particularly significant. Prior </a:t>
            </a:r>
            <a:r>
              <a:rPr lang="en-US" dirty="0"/>
              <a:t>to taking </a:t>
            </a:r>
            <a:r>
              <a:rPr lang="en-US" i="1" dirty="0"/>
              <a:t>Venture</a:t>
            </a:r>
            <a:r>
              <a:rPr lang="en-US" dirty="0"/>
              <a:t>, girls consistently felt less prepared than boys to engage in a number of entrepreneurial activities. After taking the course, girls and boys feel equally prepared to engage in a number of entrepreneurial </a:t>
            </a:r>
            <a:r>
              <a:rPr lang="en-US" dirty="0" smtClean="0"/>
              <a:t>activities, effectively closing the gender gap.</a:t>
            </a:r>
          </a:p>
        </p:txBody>
      </p:sp>
      <p:sp>
        <p:nvSpPr>
          <p:cNvPr id="22" name="TextBox 21"/>
          <p:cNvSpPr txBox="1"/>
          <p:nvPr/>
        </p:nvSpPr>
        <p:spPr>
          <a:xfrm>
            <a:off x="1308099" y="7324695"/>
            <a:ext cx="4254499" cy="461665"/>
          </a:xfrm>
          <a:prstGeom prst="rect">
            <a:avLst/>
          </a:prstGeom>
          <a:noFill/>
        </p:spPr>
        <p:txBody>
          <a:bodyPr wrap="square" rtlCol="0">
            <a:spAutoFit/>
          </a:bodyPr>
          <a:lstStyle/>
          <a:p>
            <a:pPr algn="ctr"/>
            <a:r>
              <a:rPr lang="en-US" sz="1200" b="1" dirty="0" smtClean="0">
                <a:solidFill>
                  <a:srgbClr val="434D51"/>
                </a:solidFill>
                <a:latin typeface="Lato Bold"/>
                <a:cs typeface="Lato Bold"/>
              </a:rPr>
              <a:t>After taking </a:t>
            </a:r>
            <a:r>
              <a:rPr lang="en-US" sz="1200" b="1" i="1" dirty="0" smtClean="0">
                <a:solidFill>
                  <a:srgbClr val="434D51"/>
                </a:solidFill>
                <a:latin typeface="Lato Bold"/>
                <a:cs typeface="Lato Bold"/>
              </a:rPr>
              <a:t>Venture</a:t>
            </a:r>
            <a:r>
              <a:rPr lang="en-US" sz="1200" b="1" dirty="0" smtClean="0">
                <a:solidFill>
                  <a:srgbClr val="434D51"/>
                </a:solidFill>
                <a:latin typeface="Lato Bold"/>
                <a:cs typeface="Lato Bold"/>
              </a:rPr>
              <a:t>, girls and boys reached comparable levels of preparedness in entrepreneurial skills.</a:t>
            </a:r>
            <a:endParaRPr lang="en-US" sz="1200" b="1" dirty="0">
              <a:solidFill>
                <a:srgbClr val="434D51"/>
              </a:solidFill>
              <a:latin typeface="Lato Bold"/>
              <a:cs typeface="Lato Bold"/>
            </a:endParaRPr>
          </a:p>
        </p:txBody>
      </p:sp>
      <p:sp>
        <p:nvSpPr>
          <p:cNvPr id="23" name="Rounded Rectangle 22"/>
          <p:cNvSpPr/>
          <p:nvPr/>
        </p:nvSpPr>
        <p:spPr>
          <a:xfrm>
            <a:off x="1308099" y="7247895"/>
            <a:ext cx="4305300" cy="615266"/>
          </a:xfrm>
          <a:prstGeom prst="roundRect">
            <a:avLst/>
          </a:prstGeom>
          <a:noFill/>
          <a:ln w="9525" cmpd="sng">
            <a:solidFill>
              <a:srgbClr val="434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a:endCxn id="23" idx="1"/>
          </p:cNvCxnSpPr>
          <p:nvPr/>
        </p:nvCxnSpPr>
        <p:spPr>
          <a:xfrm>
            <a:off x="25399" y="7555528"/>
            <a:ext cx="1282700" cy="0"/>
          </a:xfrm>
          <a:prstGeom prst="line">
            <a:avLst/>
          </a:prstGeom>
          <a:ln w="12700" cmpd="sng">
            <a:solidFill>
              <a:srgbClr val="434D5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C91774E-9952-734F-B533-B363FA39BA68}" type="slidenum">
              <a:rPr lang="en-US" smtClean="0"/>
              <a:t>14</a:t>
            </a:fld>
            <a:endParaRPr lang="en-US" dirty="0"/>
          </a:p>
        </p:txBody>
      </p:sp>
      <p:pic>
        <p:nvPicPr>
          <p:cNvPr id="10" name="Picture 9" descr="EVERFI_brand_line_art-_snippets_k12.eps"/>
          <p:cNvPicPr>
            <a:picLocks noChangeAspect="1"/>
          </p:cNvPicPr>
          <p:nvPr/>
        </p:nvPicPr>
        <p:blipFill rotWithShape="1">
          <a:blip r:embed="rId3">
            <a:extLst>
              <a:ext uri="{28A0092B-C50C-407E-A947-70E740481C1C}">
                <a14:useLocalDpi xmlns:a14="http://schemas.microsoft.com/office/drawing/2010/main" val="0"/>
              </a:ext>
            </a:extLst>
          </a:blip>
          <a:srcRect l="37282"/>
          <a:stretch/>
        </p:blipFill>
        <p:spPr>
          <a:xfrm>
            <a:off x="-1" y="529143"/>
            <a:ext cx="1927097" cy="742834"/>
          </a:xfrm>
          <a:prstGeom prst="rect">
            <a:avLst/>
          </a:prstGeom>
        </p:spPr>
      </p:pic>
      <p:graphicFrame>
        <p:nvGraphicFramePr>
          <p:cNvPr id="12" name="Chart 11"/>
          <p:cNvGraphicFramePr/>
          <p:nvPr>
            <p:extLst>
              <p:ext uri="{D42A27DB-BD31-4B8C-83A1-F6EECF244321}">
                <p14:modId xmlns:p14="http://schemas.microsoft.com/office/powerpoint/2010/main" val="821829972"/>
              </p:ext>
            </p:extLst>
          </p:nvPr>
        </p:nvGraphicFramePr>
        <p:xfrm>
          <a:off x="2423161" y="3339559"/>
          <a:ext cx="2011680"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508749921"/>
              </p:ext>
            </p:extLst>
          </p:nvPr>
        </p:nvGraphicFramePr>
        <p:xfrm>
          <a:off x="4366261" y="3335283"/>
          <a:ext cx="2011680" cy="1645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1680610256"/>
              </p:ext>
            </p:extLst>
          </p:nvPr>
        </p:nvGraphicFramePr>
        <p:xfrm>
          <a:off x="342901" y="3340144"/>
          <a:ext cx="2011680" cy="16459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p:nvPr>
            <p:extLst>
              <p:ext uri="{D42A27DB-BD31-4B8C-83A1-F6EECF244321}">
                <p14:modId xmlns:p14="http://schemas.microsoft.com/office/powerpoint/2010/main" val="2081249397"/>
              </p:ext>
            </p:extLst>
          </p:nvPr>
        </p:nvGraphicFramePr>
        <p:xfrm>
          <a:off x="2073587" y="3031768"/>
          <a:ext cx="2844798" cy="440206"/>
        </p:xfrm>
        <a:graphic>
          <a:graphicData uri="http://schemas.openxmlformats.org/drawingml/2006/chart">
            <c:chart xmlns:c="http://schemas.openxmlformats.org/drawingml/2006/chart" xmlns:r="http://schemas.openxmlformats.org/officeDocument/2006/relationships" r:id="rId7"/>
          </a:graphicData>
        </a:graphic>
      </p:graphicFrame>
      <p:sp>
        <p:nvSpPr>
          <p:cNvPr id="14" name="Rectangle 13"/>
          <p:cNvSpPr/>
          <p:nvPr/>
        </p:nvSpPr>
        <p:spPr>
          <a:xfrm>
            <a:off x="463224" y="2562480"/>
            <a:ext cx="1689751" cy="430887"/>
          </a:xfrm>
          <a:prstGeom prst="rect">
            <a:avLst/>
          </a:prstGeom>
        </p:spPr>
        <p:txBody>
          <a:bodyPr wrap="square">
            <a:spAutoFit/>
          </a:bodyPr>
          <a:lstStyle/>
          <a:p>
            <a:pPr algn="ctr"/>
            <a:r>
              <a:rPr lang="en-US" sz="1100" b="1" dirty="0" smtClean="0">
                <a:solidFill>
                  <a:srgbClr val="434D51"/>
                </a:solidFill>
                <a:latin typeface="Lato Regular"/>
                <a:cs typeface="Lato Regular"/>
              </a:rPr>
              <a:t>Prepared to identify business opportunities</a:t>
            </a:r>
            <a:endParaRPr lang="en-US" sz="1100" b="1" dirty="0">
              <a:solidFill>
                <a:srgbClr val="DD4C29"/>
              </a:solidFill>
              <a:latin typeface="Lato Regular"/>
              <a:cs typeface="Lato Regular"/>
            </a:endParaRPr>
          </a:p>
        </p:txBody>
      </p:sp>
      <p:sp>
        <p:nvSpPr>
          <p:cNvPr id="15" name="Rectangle 14"/>
          <p:cNvSpPr/>
          <p:nvPr/>
        </p:nvSpPr>
        <p:spPr>
          <a:xfrm>
            <a:off x="2561885" y="2570213"/>
            <a:ext cx="1689751" cy="430887"/>
          </a:xfrm>
          <a:prstGeom prst="rect">
            <a:avLst/>
          </a:prstGeom>
        </p:spPr>
        <p:txBody>
          <a:bodyPr wrap="square">
            <a:spAutoFit/>
          </a:bodyPr>
          <a:lstStyle/>
          <a:p>
            <a:pPr algn="ctr"/>
            <a:r>
              <a:rPr lang="en-US" sz="1100" b="1" dirty="0" smtClean="0">
                <a:solidFill>
                  <a:srgbClr val="434D51"/>
                </a:solidFill>
                <a:latin typeface="Lato Regular"/>
                <a:cs typeface="Lato Regular"/>
              </a:rPr>
              <a:t>Prepared to describe an effective business pitch</a:t>
            </a:r>
            <a:endParaRPr lang="en-US" sz="1100" b="1" dirty="0">
              <a:solidFill>
                <a:srgbClr val="DD4C29"/>
              </a:solidFill>
              <a:latin typeface="Lato Regular"/>
              <a:cs typeface="Lato Regular"/>
            </a:endParaRPr>
          </a:p>
        </p:txBody>
      </p:sp>
      <p:sp>
        <p:nvSpPr>
          <p:cNvPr id="17" name="Rectangle 16"/>
          <p:cNvSpPr/>
          <p:nvPr/>
        </p:nvSpPr>
        <p:spPr>
          <a:xfrm>
            <a:off x="4273550" y="2559742"/>
            <a:ext cx="1987875" cy="430887"/>
          </a:xfrm>
          <a:prstGeom prst="rect">
            <a:avLst/>
          </a:prstGeom>
        </p:spPr>
        <p:txBody>
          <a:bodyPr wrap="square">
            <a:spAutoFit/>
          </a:bodyPr>
          <a:lstStyle/>
          <a:p>
            <a:pPr algn="ctr"/>
            <a:r>
              <a:rPr lang="en-US" sz="1100" b="1" dirty="0" smtClean="0">
                <a:solidFill>
                  <a:srgbClr val="434D51"/>
                </a:solidFill>
                <a:latin typeface="Lato Regular"/>
                <a:cs typeface="Lato Regular"/>
              </a:rPr>
              <a:t>Prepared </a:t>
            </a:r>
            <a:r>
              <a:rPr lang="en-US" sz="1100" b="1" smtClean="0">
                <a:solidFill>
                  <a:srgbClr val="434D51"/>
                </a:solidFill>
                <a:latin typeface="Lato Regular"/>
                <a:cs typeface="Lato Regular"/>
              </a:rPr>
              <a:t>to understand risk involved with a business</a:t>
            </a:r>
            <a:endParaRPr lang="en-US" sz="1100" b="1" dirty="0">
              <a:solidFill>
                <a:srgbClr val="DD4C29"/>
              </a:solidFill>
              <a:latin typeface="Lato Regular"/>
              <a:cs typeface="Lato Regular"/>
            </a:endParaRPr>
          </a:p>
        </p:txBody>
      </p:sp>
      <p:grpSp>
        <p:nvGrpSpPr>
          <p:cNvPr id="20" name="Group 19"/>
          <p:cNvGrpSpPr/>
          <p:nvPr/>
        </p:nvGrpSpPr>
        <p:grpSpPr>
          <a:xfrm>
            <a:off x="810877" y="5519526"/>
            <a:ext cx="5171468" cy="516167"/>
            <a:chOff x="1017910" y="5463011"/>
            <a:chExt cx="4208214" cy="516167"/>
          </a:xfrm>
        </p:grpSpPr>
        <p:sp>
          <p:nvSpPr>
            <p:cNvPr id="24" name="TextBox 23"/>
            <p:cNvSpPr txBox="1"/>
            <p:nvPr/>
          </p:nvSpPr>
          <p:spPr>
            <a:xfrm>
              <a:off x="1017910" y="5510417"/>
              <a:ext cx="752135" cy="369332"/>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smtClean="0">
                  <a:solidFill>
                    <a:srgbClr val="F62C18"/>
                  </a:solidFill>
                  <a:latin typeface="Lato Regular"/>
                  <a:cs typeface="Lato Regular"/>
                </a:rPr>
                <a:t>49%</a:t>
              </a:r>
              <a:endParaRPr lang="en-US" sz="2400" b="1" dirty="0">
                <a:solidFill>
                  <a:srgbClr val="F62C18"/>
                </a:solidFill>
                <a:latin typeface="Lato Regular"/>
                <a:cs typeface="Lato Regular"/>
              </a:endParaRPr>
            </a:p>
          </p:txBody>
        </p:sp>
        <p:sp>
          <p:nvSpPr>
            <p:cNvPr id="26" name="Rectangle 25"/>
            <p:cNvSpPr/>
            <p:nvPr/>
          </p:nvSpPr>
          <p:spPr>
            <a:xfrm>
              <a:off x="1642157" y="5463011"/>
              <a:ext cx="3583967" cy="516167"/>
            </a:xfrm>
            <a:prstGeom prst="rect">
              <a:avLst/>
            </a:prstGeom>
          </p:spPr>
          <p:txBody>
            <a:bodyPr wrap="square">
              <a:spAutoFit/>
            </a:bodyPr>
            <a:lstStyle/>
            <a:p>
              <a:pPr>
                <a:lnSpc>
                  <a:spcPct val="120000"/>
                </a:lnSpc>
              </a:pPr>
              <a:r>
                <a:rPr lang="en-US" sz="1200" dirty="0" smtClean="0">
                  <a:solidFill>
                    <a:srgbClr val="434D51"/>
                  </a:solidFill>
                  <a:latin typeface="Lato Regular"/>
                  <a:cs typeface="Lato Regular"/>
                </a:rPr>
                <a:t>On average, girls saw a 49% increase in preparedness to engage in the seven entrepreneurial activities measured.</a:t>
              </a:r>
              <a:endParaRPr lang="en-US" sz="1200" dirty="0">
                <a:solidFill>
                  <a:srgbClr val="DD4C29"/>
                </a:solidFill>
                <a:latin typeface="Lato Regular"/>
                <a:cs typeface="Lato Regular"/>
              </a:endParaRPr>
            </a:p>
          </p:txBody>
        </p:sp>
      </p:grpSp>
      <p:grpSp>
        <p:nvGrpSpPr>
          <p:cNvPr id="27" name="Group 26"/>
          <p:cNvGrpSpPr/>
          <p:nvPr/>
        </p:nvGrpSpPr>
        <p:grpSpPr>
          <a:xfrm>
            <a:off x="884850" y="6309793"/>
            <a:ext cx="5097495" cy="535531"/>
            <a:chOff x="911676" y="4432730"/>
            <a:chExt cx="4400938" cy="535531"/>
          </a:xfrm>
        </p:grpSpPr>
        <p:sp>
          <p:nvSpPr>
            <p:cNvPr id="29" name="TextBox 28"/>
            <p:cNvSpPr txBox="1"/>
            <p:nvPr/>
          </p:nvSpPr>
          <p:spPr>
            <a:xfrm>
              <a:off x="911676" y="4481877"/>
              <a:ext cx="718234" cy="369332"/>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smtClean="0">
                  <a:solidFill>
                    <a:srgbClr val="14A197"/>
                  </a:solidFill>
                  <a:latin typeface="Lato Regular"/>
                  <a:cs typeface="Lato Regular"/>
                </a:rPr>
                <a:t>30%</a:t>
              </a:r>
              <a:endParaRPr lang="en-US" sz="2400" b="1" dirty="0">
                <a:solidFill>
                  <a:srgbClr val="14A197"/>
                </a:solidFill>
                <a:latin typeface="Lato Regular"/>
                <a:cs typeface="Lato Regular"/>
              </a:endParaRPr>
            </a:p>
          </p:txBody>
        </p:sp>
        <p:sp>
          <p:nvSpPr>
            <p:cNvPr id="30" name="Rectangle 29"/>
            <p:cNvSpPr/>
            <p:nvPr/>
          </p:nvSpPr>
          <p:spPr>
            <a:xfrm>
              <a:off x="1510123" y="4432730"/>
              <a:ext cx="3802491" cy="535531"/>
            </a:xfrm>
            <a:prstGeom prst="rect">
              <a:avLst/>
            </a:prstGeom>
          </p:spPr>
          <p:txBody>
            <a:bodyPr wrap="square">
              <a:spAutoFit/>
            </a:bodyPr>
            <a:lstStyle/>
            <a:p>
              <a:pPr>
                <a:lnSpc>
                  <a:spcPct val="120000"/>
                </a:lnSpc>
              </a:pPr>
              <a:r>
                <a:rPr lang="en-US" sz="1200" dirty="0" smtClean="0">
                  <a:solidFill>
                    <a:srgbClr val="434D51"/>
                  </a:solidFill>
                  <a:latin typeface="Lato Regular"/>
                  <a:cs typeface="Lato Regular"/>
                </a:rPr>
                <a:t>On average, boys saw a 30% increase in preparedness to engage in the seven entrepreneurial activities measured.</a:t>
              </a:r>
              <a:endParaRPr lang="en-US" sz="1200" dirty="0">
                <a:solidFill>
                  <a:srgbClr val="DD4C29"/>
                </a:solidFill>
                <a:latin typeface="Lato Regular"/>
                <a:cs typeface="Lato Regular"/>
              </a:endParaRPr>
            </a:p>
          </p:txBody>
        </p:sp>
      </p:grpSp>
    </p:spTree>
    <p:extLst>
      <p:ext uri="{BB962C8B-B14F-4D97-AF65-F5344CB8AC3E}">
        <p14:creationId xmlns:p14="http://schemas.microsoft.com/office/powerpoint/2010/main" val="42607891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2017-2018 School Year </a:t>
            </a:r>
            <a:endParaRPr lang="en-US" dirty="0"/>
          </a:p>
        </p:txBody>
      </p:sp>
      <p:sp>
        <p:nvSpPr>
          <p:cNvPr id="3" name="Slide Number Placeholder 2"/>
          <p:cNvSpPr>
            <a:spLocks noGrp="1"/>
          </p:cNvSpPr>
          <p:nvPr>
            <p:ph type="sldNum" sz="quarter" idx="12"/>
          </p:nvPr>
        </p:nvSpPr>
        <p:spPr/>
        <p:txBody>
          <a:bodyPr/>
          <a:lstStyle/>
          <a:p>
            <a:fld id="{9C91774E-9952-734F-B533-B363FA39BA68}" type="slidenum">
              <a:rPr lang="en-US" smtClean="0"/>
              <a:t>15</a:t>
            </a:fld>
            <a:endParaRPr lang="en-US" dirty="0"/>
          </a:p>
        </p:txBody>
      </p:sp>
      <p:sp>
        <p:nvSpPr>
          <p:cNvPr id="4" name="Text Placeholder 3"/>
          <p:cNvSpPr>
            <a:spLocks noGrp="1"/>
          </p:cNvSpPr>
          <p:nvPr>
            <p:ph type="body" sz="quarter" idx="14"/>
          </p:nvPr>
        </p:nvSpPr>
        <p:spPr>
          <a:xfrm>
            <a:off x="342901" y="1474037"/>
            <a:ext cx="6172200" cy="2575851"/>
          </a:xfrm>
        </p:spPr>
        <p:txBody>
          <a:bodyPr>
            <a:normAutofit/>
          </a:bodyPr>
          <a:lstStyle/>
          <a:p>
            <a:r>
              <a:rPr lang="en-US" sz="1800" dirty="0" smtClean="0"/>
              <a:t>Next Steps </a:t>
            </a:r>
          </a:p>
          <a:p>
            <a:pPr marL="285750" indent="-285750">
              <a:buFont typeface="Arial"/>
              <a:buChar char="•"/>
            </a:pPr>
            <a:r>
              <a:rPr lang="en-US" sz="1800" dirty="0" smtClean="0"/>
              <a:t>Katie Philippi</a:t>
            </a:r>
          </a:p>
          <a:p>
            <a:pPr marL="285750" indent="-285750">
              <a:buFont typeface="Arial"/>
              <a:buChar char="•"/>
            </a:pPr>
            <a:r>
              <a:rPr lang="en-US" sz="1800" dirty="0" smtClean="0"/>
              <a:t>Events </a:t>
            </a:r>
          </a:p>
          <a:p>
            <a:pPr marL="285750" indent="-285750">
              <a:buFont typeface="Arial"/>
              <a:buChar char="•"/>
            </a:pPr>
            <a:r>
              <a:rPr lang="en-US" sz="1800" dirty="0" smtClean="0"/>
              <a:t>Questions </a:t>
            </a:r>
          </a:p>
          <a:p>
            <a:pPr marL="285750" indent="-285750">
              <a:buFont typeface="Arial"/>
              <a:buChar char="•"/>
            </a:pPr>
            <a:endParaRPr lang="en-US" sz="1800" dirty="0"/>
          </a:p>
        </p:txBody>
      </p:sp>
    </p:spTree>
    <p:extLst>
      <p:ext uri="{BB962C8B-B14F-4D97-AF65-F5344CB8AC3E}">
        <p14:creationId xmlns:p14="http://schemas.microsoft.com/office/powerpoint/2010/main" val="349498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Slide Number Placeholder 2"/>
          <p:cNvSpPr>
            <a:spLocks noGrp="1"/>
          </p:cNvSpPr>
          <p:nvPr>
            <p:ph type="sldNum" sz="quarter" idx="12"/>
          </p:nvPr>
        </p:nvSpPr>
        <p:spPr/>
        <p:txBody>
          <a:bodyPr/>
          <a:lstStyle/>
          <a:p>
            <a:fld id="{9C91774E-9952-734F-B533-B363FA39BA68}" type="slidenum">
              <a:rPr lang="en-US" smtClean="0"/>
              <a:t>2</a:t>
            </a:fld>
            <a:endParaRPr lang="en-US" dirty="0"/>
          </a:p>
        </p:txBody>
      </p:sp>
      <p:sp>
        <p:nvSpPr>
          <p:cNvPr id="4" name="Text Placeholder 3"/>
          <p:cNvSpPr>
            <a:spLocks noGrp="1"/>
          </p:cNvSpPr>
          <p:nvPr>
            <p:ph type="body" sz="quarter" idx="14"/>
          </p:nvPr>
        </p:nvSpPr>
        <p:spPr/>
        <p:txBody>
          <a:bodyPr>
            <a:normAutofit/>
          </a:bodyPr>
          <a:lstStyle/>
          <a:p>
            <a:pPr marL="285750" indent="-285750">
              <a:buFont typeface="Arial"/>
              <a:buChar char="•"/>
            </a:pPr>
            <a:r>
              <a:rPr lang="en-US" sz="1600" dirty="0" smtClean="0"/>
              <a:t>Program Review </a:t>
            </a:r>
          </a:p>
          <a:p>
            <a:pPr marL="285750" indent="-285750">
              <a:buFont typeface="Arial"/>
              <a:buChar char="•"/>
            </a:pPr>
            <a:r>
              <a:rPr lang="en-US" sz="1600" dirty="0" smtClean="0"/>
              <a:t>2017-2018 School Year </a:t>
            </a:r>
          </a:p>
          <a:p>
            <a:pPr marL="285750" indent="-285750">
              <a:buFont typeface="Arial"/>
              <a:buChar char="•"/>
            </a:pPr>
            <a:r>
              <a:rPr lang="en-US" sz="1600" dirty="0" smtClean="0"/>
              <a:t>Events </a:t>
            </a:r>
            <a:endParaRPr lang="en-US" sz="1600" dirty="0"/>
          </a:p>
        </p:txBody>
      </p:sp>
    </p:spTree>
    <p:extLst>
      <p:ext uri="{BB962C8B-B14F-4D97-AF65-F5344CB8AC3E}">
        <p14:creationId xmlns:p14="http://schemas.microsoft.com/office/powerpoint/2010/main" val="220120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096224"/>
            <a:ext cx="3500089" cy="2747114"/>
          </a:xfrm>
        </p:spPr>
        <p:txBody>
          <a:bodyPr>
            <a:normAutofit fontScale="90000"/>
          </a:bodyPr>
          <a:lstStyle/>
          <a:p>
            <a:r>
              <a:rPr lang="en-US" dirty="0" err="1" smtClean="0"/>
              <a:t>EverFi</a:t>
            </a:r>
            <a:r>
              <a:rPr lang="en-US" dirty="0" smtClean="0"/>
              <a:t> </a:t>
            </a:r>
            <a:r>
              <a:rPr lang="mr-IN" dirty="0" smtClean="0"/>
              <a:t>–</a:t>
            </a:r>
            <a:r>
              <a:rPr lang="en-US" dirty="0" smtClean="0"/>
              <a:t> Financial Literacy &amp; Vault </a:t>
            </a:r>
            <a:r>
              <a:rPr lang="mr-IN" dirty="0" smtClean="0"/>
              <a:t>–</a:t>
            </a:r>
            <a:r>
              <a:rPr lang="en-US" dirty="0" smtClean="0"/>
              <a:t> Understanding Money</a:t>
            </a:r>
            <a:endParaRPr lang="en-US" dirty="0"/>
          </a:p>
        </p:txBody>
      </p:sp>
    </p:spTree>
    <p:extLst>
      <p:ext uri="{BB962C8B-B14F-4D97-AF65-F5344CB8AC3E}">
        <p14:creationId xmlns:p14="http://schemas.microsoft.com/office/powerpoint/2010/main" val="2271164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Education Program Reach</a:t>
            </a:r>
            <a:br>
              <a:rPr lang="en-US" dirty="0" smtClean="0"/>
            </a:br>
            <a:r>
              <a:rPr lang="en-US" sz="1400" dirty="0" smtClean="0">
                <a:solidFill>
                  <a:srgbClr val="505557"/>
                </a:solidFill>
              </a:rPr>
              <a:t>For the 2016-2017 School Year</a:t>
            </a:r>
            <a:endParaRPr lang="en-US" sz="1400" dirty="0">
              <a:solidFill>
                <a:srgbClr val="505557"/>
              </a:solidFill>
            </a:endParaRPr>
          </a:p>
        </p:txBody>
      </p:sp>
      <p:sp>
        <p:nvSpPr>
          <p:cNvPr id="3" name="Text Placeholder 2"/>
          <p:cNvSpPr>
            <a:spLocks noGrp="1"/>
          </p:cNvSpPr>
          <p:nvPr>
            <p:ph type="body" sz="quarter" idx="14"/>
          </p:nvPr>
        </p:nvSpPr>
        <p:spPr>
          <a:xfrm>
            <a:off x="342901" y="1474038"/>
            <a:ext cx="6172200" cy="1853362"/>
          </a:xfrm>
        </p:spPr>
        <p:txBody>
          <a:bodyPr>
            <a:normAutofit/>
          </a:bodyPr>
          <a:lstStyle/>
          <a:p>
            <a:r>
              <a:rPr lang="en-US" dirty="0" smtClean="0"/>
              <a:t>Since our founding in 2008, EVERFI’s financial education courses have reached millions of students in communities across the country. </a:t>
            </a:r>
          </a:p>
          <a:p>
            <a:r>
              <a:rPr lang="en-US" dirty="0" smtClean="0"/>
              <a:t>Your partnership provides these digital education resources to schools in your community at no charge to the school or district, ensuring that students receive the engaging financial education resources they deserve.</a:t>
            </a:r>
          </a:p>
          <a:p>
            <a:pPr>
              <a:spcBef>
                <a:spcPts val="1464"/>
              </a:spcBef>
            </a:pPr>
            <a:r>
              <a:rPr lang="en-US" sz="1400" b="1" dirty="0" smtClean="0">
                <a:latin typeface="Lato Bold"/>
                <a:cs typeface="Lato Bold"/>
              </a:rPr>
              <a:t>Your Impact</a:t>
            </a:r>
            <a:endParaRPr lang="en-US" sz="1400" b="1" dirty="0">
              <a:latin typeface="Lato Bold"/>
              <a:cs typeface="Lato Bold"/>
            </a:endParaRPr>
          </a:p>
        </p:txBody>
      </p:sp>
      <p:graphicFrame>
        <p:nvGraphicFramePr>
          <p:cNvPr id="4" name="Table 3"/>
          <p:cNvGraphicFramePr>
            <a:graphicFrameLocks noGrp="1"/>
          </p:cNvGraphicFramePr>
          <p:nvPr>
            <p:extLst>
              <p:ext uri="{D42A27DB-BD31-4B8C-83A1-F6EECF244321}">
                <p14:modId xmlns:p14="http://schemas.microsoft.com/office/powerpoint/2010/main" val="2764991337"/>
              </p:ext>
            </p:extLst>
          </p:nvPr>
        </p:nvGraphicFramePr>
        <p:xfrm>
          <a:off x="383597" y="3290564"/>
          <a:ext cx="6090807" cy="1932928"/>
        </p:xfrm>
        <a:graphic>
          <a:graphicData uri="http://schemas.openxmlformats.org/drawingml/2006/table">
            <a:tbl>
              <a:tblPr firstRow="1" bandRow="1">
                <a:tableStyleId>{5C22544A-7EE6-4342-B048-85BDC9FD1C3A}</a:tableStyleId>
              </a:tblPr>
              <a:tblGrid>
                <a:gridCol w="2030269"/>
                <a:gridCol w="2030269"/>
                <a:gridCol w="2030269"/>
              </a:tblGrid>
              <a:tr h="1932928">
                <a:tc>
                  <a:txBody>
                    <a:bodyPr/>
                    <a:lstStyle/>
                    <a:p>
                      <a:pPr algn="ctr">
                        <a:spcAft>
                          <a:spcPts val="600"/>
                        </a:spcAft>
                      </a:pPr>
                      <a:r>
                        <a:rPr lang="en-US" sz="2000" dirty="0" smtClean="0">
                          <a:latin typeface="Lato Bold"/>
                          <a:cs typeface="Lato Bold"/>
                        </a:rPr>
                        <a:t>9,821</a:t>
                      </a:r>
                      <a:endParaRPr lang="en-US" sz="2000" dirty="0" smtClean="0">
                        <a:latin typeface="Lato Bold"/>
                        <a:cs typeface="Lato Bold"/>
                      </a:endParaRPr>
                    </a:p>
                    <a:p>
                      <a:pPr algn="ctr">
                        <a:spcAft>
                          <a:spcPts val="600"/>
                        </a:spcAft>
                      </a:pPr>
                      <a:r>
                        <a:rPr lang="en-US" sz="2000" dirty="0" smtClean="0">
                          <a:latin typeface="Lato Bold"/>
                          <a:cs typeface="Lato Bold"/>
                        </a:rPr>
                        <a:t>Students</a:t>
                      </a:r>
                      <a:endParaRPr lang="en-US" sz="2000" baseline="0" dirty="0" smtClean="0">
                        <a:latin typeface="Lato Bold"/>
                        <a:cs typeface="Lato Bold"/>
                      </a:endParaRPr>
                    </a:p>
                  </a:txBody>
                  <a:tcPr marL="100123" marR="100123" marT="50061" marB="50061" anchor="ctr">
                    <a:lnL w="381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FDAC10"/>
                    </a:solidFill>
                  </a:tcPr>
                </a:tc>
                <a:tc>
                  <a:txBody>
                    <a:bodyPr/>
                    <a:lstStyle/>
                    <a:p>
                      <a:pPr algn="ctr">
                        <a:spcAft>
                          <a:spcPts val="600"/>
                        </a:spcAft>
                      </a:pPr>
                      <a:r>
                        <a:rPr lang="en-US" sz="2000" b="1" dirty="0" smtClean="0">
                          <a:latin typeface="Lato Bold"/>
                          <a:cs typeface="Lato Bold"/>
                        </a:rPr>
                        <a:t>173</a:t>
                      </a:r>
                    </a:p>
                    <a:p>
                      <a:pPr algn="ctr">
                        <a:spcAft>
                          <a:spcPts val="600"/>
                        </a:spcAft>
                      </a:pPr>
                      <a:r>
                        <a:rPr lang="en-US" sz="2000" b="1" dirty="0" smtClean="0">
                          <a:latin typeface="Lato Bold"/>
                          <a:cs typeface="Lato Bold"/>
                        </a:rPr>
                        <a:t>Schools</a:t>
                      </a:r>
                    </a:p>
                  </a:txBody>
                  <a:tcPr marL="100123" marR="100123" marT="50061" marB="50061"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F25C21"/>
                    </a:solidFill>
                  </a:tcP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2000" dirty="0" smtClean="0">
                          <a:latin typeface="Lato Bold"/>
                          <a:cs typeface="Lato Bold"/>
                        </a:rPr>
                        <a:t>30,866</a:t>
                      </a:r>
                    </a:p>
                    <a:p>
                      <a:pPr marL="0" marR="0" indent="0" algn="ctr" defTabSz="457200" rtl="0" eaLnBrk="1" fontAlgn="auto" latinLnBrk="0" hangingPunct="1">
                        <a:lnSpc>
                          <a:spcPct val="100000"/>
                        </a:lnSpc>
                        <a:spcBef>
                          <a:spcPts val="0"/>
                        </a:spcBef>
                        <a:spcAft>
                          <a:spcPts val="600"/>
                        </a:spcAft>
                        <a:buClrTx/>
                        <a:buSzTx/>
                        <a:buFontTx/>
                        <a:buNone/>
                        <a:tabLst/>
                        <a:defRPr/>
                      </a:pPr>
                      <a:r>
                        <a:rPr lang="en-US" sz="2000" dirty="0" smtClean="0">
                          <a:latin typeface="Lato Bold"/>
                          <a:cs typeface="Lato Bold"/>
                        </a:rPr>
                        <a:t>Hours of Learning</a:t>
                      </a:r>
                    </a:p>
                  </a:txBody>
                  <a:tcPr marL="100123" marR="100123" marT="50061" marB="50061" anchor="ctr">
                    <a:lnL w="762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B60513"/>
                    </a:solidFill>
                  </a:tcPr>
                </a:tc>
              </a:tr>
            </a:tbl>
          </a:graphicData>
        </a:graphic>
      </p:graphicFrame>
      <p:sp>
        <p:nvSpPr>
          <p:cNvPr id="7" name="TextBox 6"/>
          <p:cNvSpPr txBox="1"/>
          <p:nvPr/>
        </p:nvSpPr>
        <p:spPr>
          <a:xfrm>
            <a:off x="2451100" y="7366000"/>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9C91774E-9952-734F-B533-B363FA39BA68}" type="slidenum">
              <a:rPr lang="en-US" smtClean="0"/>
              <a:t>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81467224"/>
              </p:ext>
            </p:extLst>
          </p:nvPr>
        </p:nvGraphicFramePr>
        <p:xfrm>
          <a:off x="380775" y="5418667"/>
          <a:ext cx="6090807" cy="973226"/>
        </p:xfrm>
        <a:graphic>
          <a:graphicData uri="http://schemas.openxmlformats.org/drawingml/2006/table">
            <a:tbl>
              <a:tblPr firstRow="1" bandRow="1">
                <a:tableStyleId>{5C22544A-7EE6-4342-B048-85BDC9FD1C3A}</a:tableStyleId>
              </a:tblPr>
              <a:tblGrid>
                <a:gridCol w="2030269"/>
                <a:gridCol w="2030269"/>
                <a:gridCol w="2030269"/>
              </a:tblGrid>
              <a:tr h="973226">
                <a:tc>
                  <a:txBody>
                    <a:bodyPr/>
                    <a:lstStyle/>
                    <a:p>
                      <a:pPr algn="ctr">
                        <a:spcAft>
                          <a:spcPts val="600"/>
                        </a:spcAft>
                      </a:pPr>
                      <a:r>
                        <a:rPr lang="en-US" sz="2000" baseline="0" dirty="0" smtClean="0">
                          <a:latin typeface="Lato Bold"/>
                          <a:cs typeface="Lato Bold"/>
                        </a:rPr>
                        <a:t>EverFi </a:t>
                      </a:r>
                      <a:endParaRPr lang="en-US" sz="2000" baseline="0" dirty="0" smtClean="0">
                        <a:latin typeface="Lato Bold"/>
                        <a:cs typeface="Lato Bold"/>
                      </a:endParaRPr>
                    </a:p>
                  </a:txBody>
                  <a:tcPr marL="100123" marR="100123" marT="50061" marB="50061" anchor="ctr">
                    <a:lnL w="381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FDAC10"/>
                    </a:solidFill>
                  </a:tcPr>
                </a:tc>
                <a:tc>
                  <a:txBody>
                    <a:bodyPr/>
                    <a:lstStyle/>
                    <a:p>
                      <a:pPr algn="ctr">
                        <a:spcAft>
                          <a:spcPts val="600"/>
                        </a:spcAft>
                      </a:pPr>
                      <a:r>
                        <a:rPr lang="en-US" sz="2000" b="1" dirty="0" smtClean="0">
                          <a:latin typeface="Lato Bold"/>
                          <a:cs typeface="Lato Bold"/>
                        </a:rPr>
                        <a:t>132</a:t>
                      </a:r>
                      <a:r>
                        <a:rPr lang="en-US" sz="2000" b="1" baseline="0" dirty="0" smtClean="0">
                          <a:latin typeface="Lato Bold"/>
                          <a:cs typeface="Lato Bold"/>
                        </a:rPr>
                        <a:t> Schools</a:t>
                      </a:r>
                      <a:endParaRPr lang="en-US" sz="2000" b="1" dirty="0" smtClean="0">
                        <a:latin typeface="Lato Bold"/>
                        <a:cs typeface="Lato Bold"/>
                      </a:endParaRPr>
                    </a:p>
                  </a:txBody>
                  <a:tcPr marL="100123" marR="100123" marT="50061" marB="50061"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F25C21"/>
                    </a:solidFill>
                  </a:tcP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2000" dirty="0" smtClean="0">
                          <a:latin typeface="Lato Bold"/>
                          <a:cs typeface="Lato Bold"/>
                        </a:rPr>
                        <a:t>6,643 Students</a:t>
                      </a:r>
                      <a:endParaRPr lang="en-US" sz="2000" dirty="0" smtClean="0">
                        <a:latin typeface="Lato Bold"/>
                        <a:cs typeface="Lato Bold"/>
                      </a:endParaRPr>
                    </a:p>
                  </a:txBody>
                  <a:tcPr marL="100123" marR="100123" marT="50061" marB="50061" anchor="ctr">
                    <a:lnL w="762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B6051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88239639"/>
              </p:ext>
            </p:extLst>
          </p:nvPr>
        </p:nvGraphicFramePr>
        <p:xfrm>
          <a:off x="377953" y="6604000"/>
          <a:ext cx="6090807" cy="889000"/>
        </p:xfrm>
        <a:graphic>
          <a:graphicData uri="http://schemas.openxmlformats.org/drawingml/2006/table">
            <a:tbl>
              <a:tblPr firstRow="1" bandRow="1">
                <a:tableStyleId>{5C22544A-7EE6-4342-B048-85BDC9FD1C3A}</a:tableStyleId>
              </a:tblPr>
              <a:tblGrid>
                <a:gridCol w="2030269"/>
                <a:gridCol w="2030269"/>
                <a:gridCol w="2030269"/>
              </a:tblGrid>
              <a:tr h="889000">
                <a:tc>
                  <a:txBody>
                    <a:bodyPr/>
                    <a:lstStyle/>
                    <a:p>
                      <a:pPr algn="ctr">
                        <a:spcAft>
                          <a:spcPts val="600"/>
                        </a:spcAft>
                      </a:pPr>
                      <a:r>
                        <a:rPr lang="en-US" sz="2000" baseline="0" dirty="0" smtClean="0">
                          <a:latin typeface="Lato Bold"/>
                          <a:cs typeface="Lato Bold"/>
                        </a:rPr>
                        <a:t>Vault </a:t>
                      </a:r>
                      <a:endParaRPr lang="en-US" sz="2000" baseline="0" dirty="0" smtClean="0">
                        <a:latin typeface="Lato Bold"/>
                        <a:cs typeface="Lato Bold"/>
                      </a:endParaRPr>
                    </a:p>
                  </a:txBody>
                  <a:tcPr marL="100123" marR="100123" marT="50061" marB="50061" anchor="ctr">
                    <a:lnL w="381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FDAC10"/>
                    </a:solidFill>
                  </a:tcPr>
                </a:tc>
                <a:tc>
                  <a:txBody>
                    <a:bodyPr/>
                    <a:lstStyle/>
                    <a:p>
                      <a:pPr algn="ctr">
                        <a:spcAft>
                          <a:spcPts val="600"/>
                        </a:spcAft>
                      </a:pPr>
                      <a:r>
                        <a:rPr lang="en-US" sz="2000" b="1" dirty="0" smtClean="0">
                          <a:latin typeface="Lato Bold"/>
                          <a:cs typeface="Lato Bold"/>
                        </a:rPr>
                        <a:t>68 Schools</a:t>
                      </a:r>
                      <a:endParaRPr lang="en-US" sz="2000" b="1" dirty="0" smtClean="0">
                        <a:latin typeface="Lato Bold"/>
                        <a:cs typeface="Lato Bold"/>
                      </a:endParaRPr>
                    </a:p>
                  </a:txBody>
                  <a:tcPr marL="100123" marR="100123" marT="50061" marB="50061"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F25C21"/>
                    </a:solidFill>
                  </a:tcP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2000" dirty="0" smtClean="0">
                          <a:latin typeface="Lato Bold"/>
                          <a:cs typeface="Lato Bold"/>
                        </a:rPr>
                        <a:t>3,178</a:t>
                      </a:r>
                      <a:r>
                        <a:rPr lang="en-US" sz="2000" baseline="0" dirty="0" smtClean="0">
                          <a:latin typeface="Lato Bold"/>
                          <a:cs typeface="Lato Bold"/>
                        </a:rPr>
                        <a:t> Students </a:t>
                      </a:r>
                      <a:endParaRPr lang="en-US" sz="2000" dirty="0" smtClean="0">
                        <a:latin typeface="Lato Bold"/>
                        <a:cs typeface="Lato Bold"/>
                      </a:endParaRPr>
                    </a:p>
                  </a:txBody>
                  <a:tcPr marL="100123" marR="100123" marT="50061" marB="50061" anchor="ctr">
                    <a:lnL w="762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B60513"/>
                    </a:solidFill>
                  </a:tcPr>
                </a:tc>
              </a:tr>
            </a:tbl>
          </a:graphicData>
        </a:graphic>
      </p:graphicFrame>
    </p:spTree>
    <p:extLst>
      <p:ext uri="{BB962C8B-B14F-4D97-AF65-F5344CB8AC3E}">
        <p14:creationId xmlns:p14="http://schemas.microsoft.com/office/powerpoint/2010/main" val="10669445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Investment Impact</a:t>
            </a:r>
            <a:br>
              <a:rPr lang="en-US" dirty="0" smtClean="0"/>
            </a:br>
            <a:r>
              <a:rPr lang="en-US" sz="1400" dirty="0" smtClean="0">
                <a:solidFill>
                  <a:srgbClr val="505557"/>
                </a:solidFill>
              </a:rPr>
              <a:t>For the 2016-2017 School Year</a:t>
            </a:r>
            <a:endParaRPr lang="en-US" sz="1400" dirty="0">
              <a:solidFill>
                <a:srgbClr val="505557"/>
              </a:solidFill>
            </a:endParaRPr>
          </a:p>
        </p:txBody>
      </p:sp>
      <p:sp>
        <p:nvSpPr>
          <p:cNvPr id="3" name="Text Placeholder 2"/>
          <p:cNvSpPr>
            <a:spLocks noGrp="1"/>
          </p:cNvSpPr>
          <p:nvPr>
            <p:ph type="body" sz="quarter" idx="14"/>
          </p:nvPr>
        </p:nvSpPr>
        <p:spPr>
          <a:xfrm>
            <a:off x="342901" y="1474038"/>
            <a:ext cx="6172200" cy="1853362"/>
          </a:xfrm>
        </p:spPr>
        <p:txBody>
          <a:bodyPr>
            <a:normAutofit/>
          </a:bodyPr>
          <a:lstStyle/>
          <a:p>
            <a:r>
              <a:rPr lang="en-US" dirty="0" smtClean="0"/>
              <a:t>Nebraska Educational Savings Trust  and EVERFI are both committed to delivering high-quality, unbiased financial education at scale to schools in the highest need communities at no cost to the students, schools, or taxpayers. The courses students receive align with state, national, and Jump$tart Coalition financial literacy standards and are recognized by the CFPB as being a trusted resources for financial education.</a:t>
            </a:r>
          </a:p>
          <a:p>
            <a:pPr>
              <a:spcBef>
                <a:spcPts val="1464"/>
              </a:spcBef>
            </a:pPr>
            <a:r>
              <a:rPr lang="en-US" sz="1400" b="1" dirty="0" smtClean="0">
                <a:latin typeface="Lato Bold"/>
                <a:cs typeface="Lato Bold"/>
              </a:rPr>
              <a:t>Your Impact in Low- to Moderate-Income Communities</a:t>
            </a:r>
            <a:endParaRPr lang="en-US" sz="1400" b="1" dirty="0">
              <a:latin typeface="Lato Bold"/>
              <a:cs typeface="Lato Bold"/>
            </a:endParaRPr>
          </a:p>
        </p:txBody>
      </p:sp>
      <p:graphicFrame>
        <p:nvGraphicFramePr>
          <p:cNvPr id="4" name="Table 3"/>
          <p:cNvGraphicFramePr>
            <a:graphicFrameLocks noGrp="1"/>
          </p:cNvGraphicFramePr>
          <p:nvPr>
            <p:extLst/>
          </p:nvPr>
        </p:nvGraphicFramePr>
        <p:xfrm>
          <a:off x="383597" y="3290564"/>
          <a:ext cx="6090807" cy="1932928"/>
        </p:xfrm>
        <a:graphic>
          <a:graphicData uri="http://schemas.openxmlformats.org/drawingml/2006/table">
            <a:tbl>
              <a:tblPr firstRow="1" bandRow="1">
                <a:tableStyleId>{5C22544A-7EE6-4342-B048-85BDC9FD1C3A}</a:tableStyleId>
              </a:tblPr>
              <a:tblGrid>
                <a:gridCol w="2030269"/>
                <a:gridCol w="2030269"/>
                <a:gridCol w="2030269"/>
              </a:tblGrid>
              <a:tr h="1932928">
                <a:tc>
                  <a:txBody>
                    <a:bodyPr/>
                    <a:lstStyle/>
                    <a:p>
                      <a:pPr algn="ctr">
                        <a:spcAft>
                          <a:spcPts val="600"/>
                        </a:spcAft>
                      </a:pPr>
                      <a:r>
                        <a:rPr lang="en-US" sz="2000" dirty="0" smtClean="0">
                          <a:latin typeface="Lato Bold"/>
                          <a:cs typeface="Lato Bold"/>
                        </a:rPr>
                        <a:t>2,006</a:t>
                      </a:r>
                    </a:p>
                    <a:p>
                      <a:pPr algn="ctr">
                        <a:spcAft>
                          <a:spcPts val="600"/>
                        </a:spcAft>
                      </a:pPr>
                      <a:r>
                        <a:rPr lang="en-US" sz="2000" dirty="0" smtClean="0">
                          <a:latin typeface="Lato Bold"/>
                          <a:cs typeface="Lato Bold"/>
                        </a:rPr>
                        <a:t>Students</a:t>
                      </a:r>
                      <a:endParaRPr lang="en-US" sz="2000" baseline="0" dirty="0" smtClean="0">
                        <a:latin typeface="Lato Bold"/>
                        <a:cs typeface="Lato Bold"/>
                      </a:endParaRPr>
                    </a:p>
                  </a:txBody>
                  <a:tcPr marL="100123" marR="100123" marT="50061" marB="50061" anchor="ctr">
                    <a:lnL w="381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92DC94"/>
                    </a:solidFill>
                  </a:tcPr>
                </a:tc>
                <a:tc>
                  <a:txBody>
                    <a:bodyPr/>
                    <a:lstStyle/>
                    <a:p>
                      <a:pPr algn="ctr">
                        <a:spcAft>
                          <a:spcPts val="600"/>
                        </a:spcAft>
                      </a:pPr>
                      <a:r>
                        <a:rPr lang="en-US" sz="2000" b="1" dirty="0" smtClean="0">
                          <a:latin typeface="Lato Bold"/>
                          <a:cs typeface="Lato Bold"/>
                        </a:rPr>
                        <a:t>35</a:t>
                      </a:r>
                    </a:p>
                    <a:p>
                      <a:pPr algn="ctr">
                        <a:spcAft>
                          <a:spcPts val="600"/>
                        </a:spcAft>
                      </a:pPr>
                      <a:r>
                        <a:rPr lang="en-US" sz="2000" b="1" dirty="0" smtClean="0">
                          <a:latin typeface="Lato Bold"/>
                          <a:cs typeface="Lato Bold"/>
                        </a:rPr>
                        <a:t>Schools</a:t>
                      </a:r>
                    </a:p>
                  </a:txBody>
                  <a:tcPr marL="100123" marR="100123" marT="50061" marB="50061" anchor="ctr">
                    <a:lnL w="76200" cap="flat" cmpd="sng" algn="ctr">
                      <a:solidFill>
                        <a:prstClr val="white"/>
                      </a:solidFill>
                      <a:prstDash val="solid"/>
                      <a:round/>
                      <a:headEnd type="none" w="med" len="med"/>
                      <a:tailEnd type="none" w="med" len="med"/>
                    </a:lnL>
                    <a:lnR w="762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27DED7"/>
                    </a:solidFill>
                  </a:tcPr>
                </a:tc>
                <a:tc>
                  <a:txBody>
                    <a:bodyPr/>
                    <a:lstStyle/>
                    <a:p>
                      <a:pPr marL="0" marR="0" indent="0" algn="ctr" defTabSz="457200" rtl="0" eaLnBrk="1" fontAlgn="auto" latinLnBrk="0" hangingPunct="1">
                        <a:lnSpc>
                          <a:spcPct val="100000"/>
                        </a:lnSpc>
                        <a:spcBef>
                          <a:spcPts val="0"/>
                        </a:spcBef>
                        <a:spcAft>
                          <a:spcPts val="600"/>
                        </a:spcAft>
                        <a:buClrTx/>
                        <a:buSzTx/>
                        <a:buFontTx/>
                        <a:buNone/>
                        <a:tabLst/>
                        <a:defRPr/>
                      </a:pPr>
                      <a:r>
                        <a:rPr lang="en-US" sz="2000" dirty="0" smtClean="0">
                          <a:latin typeface="Lato Bold"/>
                          <a:cs typeface="Lato Bold"/>
                        </a:rPr>
                        <a:t>4,308</a:t>
                      </a:r>
                    </a:p>
                    <a:p>
                      <a:pPr marL="0" marR="0" indent="0" algn="ctr" defTabSz="457200" rtl="0" eaLnBrk="1" fontAlgn="auto" latinLnBrk="0" hangingPunct="1">
                        <a:lnSpc>
                          <a:spcPct val="100000"/>
                        </a:lnSpc>
                        <a:spcBef>
                          <a:spcPts val="0"/>
                        </a:spcBef>
                        <a:spcAft>
                          <a:spcPts val="600"/>
                        </a:spcAft>
                        <a:buClrTx/>
                        <a:buSzTx/>
                        <a:buFontTx/>
                        <a:buNone/>
                        <a:tabLst/>
                        <a:defRPr/>
                      </a:pPr>
                      <a:r>
                        <a:rPr lang="en-US" sz="2000" dirty="0" smtClean="0">
                          <a:latin typeface="Lato Bold"/>
                          <a:cs typeface="Lato Bold"/>
                        </a:rPr>
                        <a:t>Hours of Learning</a:t>
                      </a:r>
                    </a:p>
                  </a:txBody>
                  <a:tcPr marL="100123" marR="100123" marT="50061" marB="50061" anchor="ctr">
                    <a:lnL w="7620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solidFill>
                      <a:srgbClr val="14A197"/>
                    </a:solidFill>
                  </a:tcPr>
                </a:tc>
              </a:tr>
            </a:tbl>
          </a:graphicData>
        </a:graphic>
      </p:graphicFrame>
      <p:sp>
        <p:nvSpPr>
          <p:cNvPr id="7" name="TextBox 6"/>
          <p:cNvSpPr txBox="1"/>
          <p:nvPr/>
        </p:nvSpPr>
        <p:spPr>
          <a:xfrm>
            <a:off x="2451100" y="7366000"/>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9C91774E-9952-734F-B533-B363FA39BA68}" type="slidenum">
              <a:rPr lang="en-US" smtClean="0"/>
              <a:t>5</a:t>
            </a:fld>
            <a:endParaRPr lang="en-US" dirty="0"/>
          </a:p>
        </p:txBody>
      </p:sp>
      <p:sp>
        <p:nvSpPr>
          <p:cNvPr id="9" name="Text Placeholder 2"/>
          <p:cNvSpPr txBox="1">
            <a:spLocks/>
          </p:cNvSpPr>
          <p:nvPr/>
        </p:nvSpPr>
        <p:spPr>
          <a:xfrm>
            <a:off x="342901" y="6819900"/>
            <a:ext cx="6172200" cy="699764"/>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300"/>
              </a:spcAft>
              <a:buFont typeface="Arial"/>
              <a:buNone/>
              <a:defRPr sz="1100" b="0" kern="1200">
                <a:solidFill>
                  <a:srgbClr val="434D51"/>
                </a:solidFill>
                <a:latin typeface="Lato Regular"/>
                <a:ea typeface="+mn-ea"/>
                <a:cs typeface="Lato Regular"/>
              </a:defRPr>
            </a:lvl1pPr>
            <a:lvl2pPr marL="4572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2pPr>
            <a:lvl3pPr marL="9144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3pPr>
            <a:lvl4pPr marL="13716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4pPr>
            <a:lvl5pPr marL="1828800" indent="0" algn="l" defTabSz="457200" rtl="0" eaLnBrk="1" latinLnBrk="0" hangingPunct="1">
              <a:spcBef>
                <a:spcPct val="20000"/>
              </a:spcBef>
              <a:buFont typeface="Arial"/>
              <a:buNone/>
              <a:defRPr sz="1100" kern="1200">
                <a:solidFill>
                  <a:srgbClr val="434D5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EVERFI defines low- to moderate-income schools as those where more than 50% of students are eligible for free- or reduced-price lunch programs, based on data from the National Center for Education Statistics (NCES).</a:t>
            </a:r>
          </a:p>
        </p:txBody>
      </p:sp>
      <p:sp>
        <p:nvSpPr>
          <p:cNvPr id="8" name="TextBox 7"/>
          <p:cNvSpPr txBox="1"/>
          <p:nvPr/>
        </p:nvSpPr>
        <p:spPr>
          <a:xfrm>
            <a:off x="1066800" y="5827190"/>
            <a:ext cx="4734560" cy="461665"/>
          </a:xfrm>
          <a:prstGeom prst="rect">
            <a:avLst/>
          </a:prstGeom>
          <a:noFill/>
        </p:spPr>
        <p:txBody>
          <a:bodyPr wrap="square" rtlCol="0">
            <a:spAutoFit/>
          </a:bodyPr>
          <a:lstStyle/>
          <a:p>
            <a:pPr algn="ctr"/>
            <a:r>
              <a:rPr lang="en-US" sz="1200" b="1" dirty="0" smtClean="0">
                <a:solidFill>
                  <a:srgbClr val="434D51"/>
                </a:solidFill>
                <a:latin typeface="Lato Bold"/>
                <a:cs typeface="Lato Bold"/>
              </a:rPr>
              <a:t>After receiving  financial education, students report a substantial increase in preparation to apply for financial aid.</a:t>
            </a:r>
            <a:endParaRPr lang="en-US" sz="1200" b="1" dirty="0">
              <a:solidFill>
                <a:srgbClr val="434D51"/>
              </a:solidFill>
              <a:latin typeface="Lato Bold"/>
              <a:cs typeface="Lato Bold"/>
            </a:endParaRPr>
          </a:p>
        </p:txBody>
      </p:sp>
      <p:sp>
        <p:nvSpPr>
          <p:cNvPr id="10" name="Rounded Rectangle 9"/>
          <p:cNvSpPr/>
          <p:nvPr/>
        </p:nvSpPr>
        <p:spPr>
          <a:xfrm>
            <a:off x="1066800" y="5750389"/>
            <a:ext cx="4734560" cy="615266"/>
          </a:xfrm>
          <a:prstGeom prst="roundRect">
            <a:avLst/>
          </a:prstGeom>
          <a:noFill/>
          <a:ln w="9525" cmpd="sng">
            <a:solidFill>
              <a:srgbClr val="434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5801360" y="6058022"/>
            <a:ext cx="1056640" cy="0"/>
          </a:xfrm>
          <a:prstGeom prst="line">
            <a:avLst/>
          </a:prstGeom>
          <a:ln w="12700" cmpd="sng">
            <a:solidFill>
              <a:srgbClr val="434D5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7792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Student Demographics</a:t>
            </a:r>
            <a:br>
              <a:rPr lang="en-US" dirty="0" smtClean="0"/>
            </a:br>
            <a:r>
              <a:rPr lang="en-US" sz="1200" dirty="0"/>
              <a:t> </a:t>
            </a:r>
            <a:endParaRPr lang="en-US" dirty="0"/>
          </a:p>
        </p:txBody>
      </p:sp>
      <p:graphicFrame>
        <p:nvGraphicFramePr>
          <p:cNvPr id="47" name="Chart 46"/>
          <p:cNvGraphicFramePr/>
          <p:nvPr>
            <p:extLst/>
          </p:nvPr>
        </p:nvGraphicFramePr>
        <p:xfrm>
          <a:off x="-165100" y="4783103"/>
          <a:ext cx="3408571" cy="22779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Chart 47"/>
          <p:cNvGraphicFramePr/>
          <p:nvPr>
            <p:extLst/>
          </p:nvPr>
        </p:nvGraphicFramePr>
        <p:xfrm>
          <a:off x="-165100" y="1344775"/>
          <a:ext cx="3408571" cy="22827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Chart 48"/>
          <p:cNvGraphicFramePr/>
          <p:nvPr>
            <p:extLst/>
          </p:nvPr>
        </p:nvGraphicFramePr>
        <p:xfrm>
          <a:off x="3610702" y="1344774"/>
          <a:ext cx="3408571" cy="22807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Chart 49"/>
          <p:cNvGraphicFramePr/>
          <p:nvPr>
            <p:extLst/>
          </p:nvPr>
        </p:nvGraphicFramePr>
        <p:xfrm>
          <a:off x="3610702" y="4768163"/>
          <a:ext cx="3408571" cy="22822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Table 50"/>
          <p:cNvGraphicFramePr>
            <a:graphicFrameLocks noGrp="1"/>
          </p:cNvGraphicFramePr>
          <p:nvPr>
            <p:extLst/>
          </p:nvPr>
        </p:nvGraphicFramePr>
        <p:xfrm>
          <a:off x="490110" y="3508926"/>
          <a:ext cx="2025897" cy="420868"/>
        </p:xfrm>
        <a:graphic>
          <a:graphicData uri="http://schemas.openxmlformats.org/drawingml/2006/table">
            <a:tbl>
              <a:tblPr firstRow="1" bandRow="1">
                <a:tableStyleId>{5C22544A-7EE6-4342-B048-85BDC9FD1C3A}</a:tableStyleId>
              </a:tblPr>
              <a:tblGrid>
                <a:gridCol w="213329"/>
                <a:gridCol w="1273608"/>
                <a:gridCol w="538960"/>
              </a:tblGrid>
              <a:tr h="210434">
                <a:tc>
                  <a:txBody>
                    <a:bodyPr/>
                    <a:lstStyle/>
                    <a:p>
                      <a:endParaRPr lang="en-US" sz="800" b="0" i="0" dirty="0">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DAC10"/>
                    </a:solidFill>
                  </a:tcPr>
                </a:tc>
                <a:tc>
                  <a:txBody>
                    <a:bodyPr/>
                    <a:lstStyle/>
                    <a:p>
                      <a:pPr algn="l"/>
                      <a:r>
                        <a:rPr lang="en-US" sz="900" b="0" i="0" dirty="0" smtClean="0">
                          <a:solidFill>
                            <a:schemeClr val="tx1">
                              <a:lumMod val="50000"/>
                            </a:schemeClr>
                          </a:solidFill>
                          <a:latin typeface="Lato Regular"/>
                          <a:cs typeface="Lato Regular"/>
                        </a:rPr>
                        <a:t>Male</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51%</a:t>
                      </a:r>
                      <a:endParaRPr lang="en-US" sz="900" b="0" i="0" dirty="0">
                        <a:solidFill>
                          <a:schemeClr val="tx1">
                            <a:lumMod val="60000"/>
                            <a:lumOff val="40000"/>
                          </a:schemeClr>
                        </a:solidFill>
                        <a:latin typeface="Lato Black"/>
                        <a:cs typeface="Lato Black"/>
                      </a:endParaRPr>
                    </a:p>
                  </a:txBody>
                  <a:tcPr marL="64802" marR="64802" marT="0" marB="0" anchor="ctr">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4A197"/>
                    </a:solidFill>
                  </a:tcPr>
                </a:tc>
                <a:tc>
                  <a:txBody>
                    <a:bodyPr/>
                    <a:lstStyle/>
                    <a:p>
                      <a:pPr algn="l"/>
                      <a:r>
                        <a:rPr lang="en-US" sz="900" b="0" i="0" dirty="0" smtClean="0">
                          <a:solidFill>
                            <a:schemeClr val="tx1">
                              <a:lumMod val="50000"/>
                            </a:schemeClr>
                          </a:solidFill>
                          <a:latin typeface="Lato Regular"/>
                          <a:cs typeface="Lato Regular"/>
                        </a:rPr>
                        <a:t>Female</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49%</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bl>
          </a:graphicData>
        </a:graphic>
      </p:graphicFrame>
      <p:graphicFrame>
        <p:nvGraphicFramePr>
          <p:cNvPr id="52" name="Table 51"/>
          <p:cNvGraphicFramePr>
            <a:graphicFrameLocks noGrp="1"/>
          </p:cNvGraphicFramePr>
          <p:nvPr>
            <p:extLst/>
          </p:nvPr>
        </p:nvGraphicFramePr>
        <p:xfrm>
          <a:off x="4202804" y="3508926"/>
          <a:ext cx="2025897" cy="1052170"/>
        </p:xfrm>
        <a:graphic>
          <a:graphicData uri="http://schemas.openxmlformats.org/drawingml/2006/table">
            <a:tbl>
              <a:tblPr firstRow="1" bandRow="1">
                <a:tableStyleId>{5C22544A-7EE6-4342-B048-85BDC9FD1C3A}</a:tableStyleId>
              </a:tblPr>
              <a:tblGrid>
                <a:gridCol w="213329"/>
                <a:gridCol w="1343490"/>
                <a:gridCol w="469078"/>
              </a:tblGrid>
              <a:tr h="210434">
                <a:tc>
                  <a:txBody>
                    <a:bodyPr/>
                    <a:lstStyle/>
                    <a:p>
                      <a:endParaRPr lang="en-US" sz="800" b="0" i="0" dirty="0">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DAC10"/>
                    </a:solidFill>
                  </a:tcPr>
                </a:tc>
                <a:tc>
                  <a:txBody>
                    <a:bodyPr/>
                    <a:lstStyle/>
                    <a:p>
                      <a:pPr algn="l"/>
                      <a:r>
                        <a:rPr lang="en-US" sz="900" b="0" i="0" dirty="0" smtClean="0">
                          <a:solidFill>
                            <a:schemeClr val="tx1">
                              <a:lumMod val="50000"/>
                            </a:schemeClr>
                          </a:solidFill>
                          <a:latin typeface="Lato Regular"/>
                          <a:cs typeface="Lato Regular"/>
                        </a:rPr>
                        <a:t>Middle School</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1%</a:t>
                      </a:r>
                      <a:endParaRPr lang="en-US" sz="900" b="0" i="0" dirty="0">
                        <a:solidFill>
                          <a:schemeClr val="tx1">
                            <a:lumMod val="60000"/>
                            <a:lumOff val="40000"/>
                          </a:schemeClr>
                        </a:solidFill>
                        <a:latin typeface="Lato Black"/>
                        <a:cs typeface="Lato Black"/>
                      </a:endParaRPr>
                    </a:p>
                  </a:txBody>
                  <a:tcPr marL="64802" marR="64802" marT="0" marB="0" anchor="ctr">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4A197"/>
                    </a:solidFill>
                  </a:tcPr>
                </a:tc>
                <a:tc>
                  <a:txBody>
                    <a:bodyPr/>
                    <a:lstStyle/>
                    <a:p>
                      <a:pPr algn="l"/>
                      <a:r>
                        <a:rPr lang="en-US" sz="900" b="0" i="0" dirty="0" smtClean="0">
                          <a:solidFill>
                            <a:schemeClr val="tx1">
                              <a:lumMod val="50000"/>
                            </a:schemeClr>
                          </a:solidFill>
                          <a:latin typeface="Lato Regular"/>
                          <a:cs typeface="Lato Regular"/>
                        </a:rPr>
                        <a:t>Freshman</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22%</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62C18"/>
                    </a:solidFill>
                  </a:tcPr>
                </a:tc>
                <a:tc>
                  <a:txBody>
                    <a:bodyPr/>
                    <a:lstStyle/>
                    <a:p>
                      <a:pPr algn="l"/>
                      <a:r>
                        <a:rPr lang="en-US" sz="900" b="0" i="0" dirty="0" smtClean="0">
                          <a:solidFill>
                            <a:schemeClr val="tx1">
                              <a:lumMod val="50000"/>
                            </a:schemeClr>
                          </a:solidFill>
                          <a:latin typeface="Lato Regular"/>
                          <a:cs typeface="Lato Regular"/>
                        </a:rPr>
                        <a:t>Sophomore</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31%</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7DED7"/>
                    </a:solidFill>
                  </a:tcPr>
                </a:tc>
                <a:tc>
                  <a:txBody>
                    <a:bodyPr/>
                    <a:lstStyle/>
                    <a:p>
                      <a:pPr algn="l"/>
                      <a:r>
                        <a:rPr lang="en-US" sz="900" b="0" i="0" dirty="0" smtClean="0">
                          <a:solidFill>
                            <a:schemeClr val="tx1">
                              <a:lumMod val="50000"/>
                            </a:schemeClr>
                          </a:solidFill>
                          <a:latin typeface="Lato Regular"/>
                          <a:cs typeface="Lato Regular"/>
                        </a:rPr>
                        <a:t>Junior</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22%</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6C072A"/>
                    </a:solidFill>
                  </a:tcPr>
                </a:tc>
                <a:tc>
                  <a:txBody>
                    <a:bodyPr/>
                    <a:lstStyle/>
                    <a:p>
                      <a:pPr algn="l"/>
                      <a:r>
                        <a:rPr lang="en-US" sz="900" b="0" i="0" dirty="0" smtClean="0">
                          <a:solidFill>
                            <a:schemeClr val="tx1">
                              <a:lumMod val="50000"/>
                            </a:schemeClr>
                          </a:solidFill>
                          <a:latin typeface="Lato Regular"/>
                          <a:cs typeface="Lato Regular"/>
                        </a:rPr>
                        <a:t>Senior</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24%</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638428698"/>
              </p:ext>
            </p:extLst>
          </p:nvPr>
        </p:nvGraphicFramePr>
        <p:xfrm>
          <a:off x="490110" y="6937277"/>
          <a:ext cx="2196521" cy="1262604"/>
        </p:xfrm>
        <a:graphic>
          <a:graphicData uri="http://schemas.openxmlformats.org/drawingml/2006/table">
            <a:tbl>
              <a:tblPr firstRow="1" bandRow="1">
                <a:tableStyleId>{5C22544A-7EE6-4342-B048-85BDC9FD1C3A}</a:tableStyleId>
              </a:tblPr>
              <a:tblGrid>
                <a:gridCol w="231296"/>
                <a:gridCol w="1461759"/>
                <a:gridCol w="503466"/>
              </a:tblGrid>
              <a:tr h="210434">
                <a:tc>
                  <a:txBody>
                    <a:bodyPr/>
                    <a:lstStyle/>
                    <a:p>
                      <a:endParaRPr lang="en-US" sz="800" b="0" i="0" dirty="0">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DAC10"/>
                    </a:solidFill>
                  </a:tcPr>
                </a:tc>
                <a:tc>
                  <a:txBody>
                    <a:bodyPr/>
                    <a:lstStyle/>
                    <a:p>
                      <a:pPr algn="l"/>
                      <a:r>
                        <a:rPr lang="en-US" sz="900" b="0" i="0" dirty="0" smtClean="0">
                          <a:solidFill>
                            <a:schemeClr val="tx1">
                              <a:lumMod val="50000"/>
                            </a:schemeClr>
                          </a:solidFill>
                          <a:latin typeface="Lato Regular"/>
                          <a:cs typeface="Lato Regular"/>
                        </a:rPr>
                        <a:t>Black/African American</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5%</a:t>
                      </a:r>
                      <a:endParaRPr lang="en-US" sz="900" b="0" i="0" dirty="0">
                        <a:solidFill>
                          <a:schemeClr val="tx1">
                            <a:lumMod val="60000"/>
                            <a:lumOff val="40000"/>
                          </a:schemeClr>
                        </a:solidFill>
                        <a:latin typeface="Lato Black"/>
                        <a:cs typeface="Lato Black"/>
                      </a:endParaRPr>
                    </a:p>
                  </a:txBody>
                  <a:tcPr marL="64802" marR="64802" marT="0" marB="0" anchor="ctr">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4A197"/>
                    </a:solidFill>
                  </a:tcPr>
                </a:tc>
                <a:tc>
                  <a:txBody>
                    <a:bodyPr/>
                    <a:lstStyle/>
                    <a:p>
                      <a:pPr algn="l"/>
                      <a:r>
                        <a:rPr lang="en-US" sz="900" b="0" i="0" dirty="0" smtClean="0">
                          <a:solidFill>
                            <a:schemeClr val="tx1">
                              <a:lumMod val="50000"/>
                            </a:schemeClr>
                          </a:solidFill>
                          <a:latin typeface="Lato Regular"/>
                          <a:cs typeface="Lato Regular"/>
                        </a:rPr>
                        <a:t>White/Caucasian</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77%</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62C18"/>
                    </a:solidFill>
                  </a:tcPr>
                </a:tc>
                <a:tc>
                  <a:txBody>
                    <a:bodyPr/>
                    <a:lstStyle/>
                    <a:p>
                      <a:pPr algn="l"/>
                      <a:r>
                        <a:rPr lang="en-US" sz="900" b="0" i="0" dirty="0" smtClean="0">
                          <a:solidFill>
                            <a:schemeClr val="tx1">
                              <a:lumMod val="50000"/>
                            </a:schemeClr>
                          </a:solidFill>
                          <a:latin typeface="Lato Regular"/>
                          <a:cs typeface="Lato Regular"/>
                        </a:rPr>
                        <a:t>Hispanic/Latino</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12%</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7DED7"/>
                    </a:solidFill>
                  </a:tcPr>
                </a:tc>
                <a:tc>
                  <a:txBody>
                    <a:bodyPr/>
                    <a:lstStyle/>
                    <a:p>
                      <a:pPr algn="l"/>
                      <a:r>
                        <a:rPr lang="en-US" sz="900" b="0" i="0" dirty="0" smtClean="0">
                          <a:solidFill>
                            <a:schemeClr val="tx1">
                              <a:lumMod val="50000"/>
                            </a:schemeClr>
                          </a:solidFill>
                          <a:latin typeface="Lato Regular"/>
                          <a:cs typeface="Lato Regular"/>
                        </a:rPr>
                        <a:t>Asian/Pacific Islander</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3%</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6C072A"/>
                    </a:solidFill>
                  </a:tcPr>
                </a:tc>
                <a:tc>
                  <a:txBody>
                    <a:bodyPr/>
                    <a:lstStyle/>
                    <a:p>
                      <a:pPr algn="l"/>
                      <a:r>
                        <a:rPr lang="en-US" sz="900" b="0" i="0" dirty="0" smtClean="0">
                          <a:solidFill>
                            <a:schemeClr val="tx1">
                              <a:lumMod val="50000"/>
                            </a:schemeClr>
                          </a:solidFill>
                          <a:latin typeface="Lato Regular"/>
                          <a:cs typeface="Lato Regular"/>
                        </a:rPr>
                        <a:t>Native American Indian</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1%</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AFB5BA"/>
                    </a:solidFill>
                  </a:tcPr>
                </a:tc>
                <a:tc>
                  <a:txBody>
                    <a:bodyPr/>
                    <a:lstStyle/>
                    <a:p>
                      <a:pPr algn="l"/>
                      <a:r>
                        <a:rPr lang="en-US" sz="900" b="0" i="0" dirty="0" smtClean="0">
                          <a:solidFill>
                            <a:schemeClr val="tx1">
                              <a:lumMod val="50000"/>
                            </a:schemeClr>
                          </a:solidFill>
                          <a:latin typeface="Lato Regular"/>
                          <a:cs typeface="Lato Regular"/>
                        </a:rPr>
                        <a:t>Other/No answer</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3%</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bl>
          </a:graphicData>
        </a:graphic>
      </p:graphicFrame>
      <p:graphicFrame>
        <p:nvGraphicFramePr>
          <p:cNvPr id="54" name="Table 53"/>
          <p:cNvGraphicFramePr>
            <a:graphicFrameLocks noGrp="1"/>
          </p:cNvGraphicFramePr>
          <p:nvPr>
            <p:extLst/>
          </p:nvPr>
        </p:nvGraphicFramePr>
        <p:xfrm>
          <a:off x="4202804" y="6937287"/>
          <a:ext cx="2309990" cy="1262604"/>
        </p:xfrm>
        <a:graphic>
          <a:graphicData uri="http://schemas.openxmlformats.org/drawingml/2006/table">
            <a:tbl>
              <a:tblPr firstRow="1" bandRow="1">
                <a:tableStyleId>{5C22544A-7EE6-4342-B048-85BDC9FD1C3A}</a:tableStyleId>
              </a:tblPr>
              <a:tblGrid>
                <a:gridCol w="216513"/>
                <a:gridCol w="1515515"/>
                <a:gridCol w="577962"/>
              </a:tblGrid>
              <a:tr h="210434">
                <a:tc>
                  <a:txBody>
                    <a:bodyPr/>
                    <a:lstStyle/>
                    <a:p>
                      <a:endParaRPr lang="en-US" sz="800" b="0" i="0" dirty="0">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DAC10"/>
                    </a:solidFill>
                  </a:tcPr>
                </a:tc>
                <a:tc>
                  <a:txBody>
                    <a:bodyPr/>
                    <a:lstStyle/>
                    <a:p>
                      <a:pPr algn="l"/>
                      <a:r>
                        <a:rPr lang="en-US" sz="900" b="0" i="0" dirty="0" smtClean="0">
                          <a:solidFill>
                            <a:schemeClr val="tx1">
                              <a:lumMod val="50000"/>
                            </a:schemeClr>
                          </a:solidFill>
                          <a:latin typeface="Lato Regular"/>
                          <a:cs typeface="Lato Regular"/>
                        </a:rPr>
                        <a:t>Some</a:t>
                      </a:r>
                      <a:r>
                        <a:rPr lang="en-US" sz="900" b="0" i="0" baseline="0" dirty="0" smtClean="0">
                          <a:solidFill>
                            <a:schemeClr val="tx1">
                              <a:lumMod val="50000"/>
                            </a:schemeClr>
                          </a:solidFill>
                          <a:latin typeface="Lato Regular"/>
                          <a:cs typeface="Lato Regular"/>
                        </a:rPr>
                        <a:t> high School</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15%</a:t>
                      </a:r>
                      <a:endParaRPr lang="en-US" sz="900" b="0" i="0" dirty="0">
                        <a:solidFill>
                          <a:schemeClr val="tx1">
                            <a:lumMod val="60000"/>
                            <a:lumOff val="40000"/>
                          </a:schemeClr>
                        </a:solidFill>
                        <a:latin typeface="Lato Black"/>
                        <a:cs typeface="Lato Black"/>
                      </a:endParaRPr>
                    </a:p>
                  </a:txBody>
                  <a:tcPr marL="64802" marR="64802" marT="0" marB="0" anchor="ctr">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14A197"/>
                    </a:solidFill>
                  </a:tcPr>
                </a:tc>
                <a:tc>
                  <a:txBody>
                    <a:bodyPr/>
                    <a:lstStyle/>
                    <a:p>
                      <a:pPr algn="l"/>
                      <a:r>
                        <a:rPr lang="en-US" sz="900" b="0" i="0" dirty="0" smtClean="0">
                          <a:solidFill>
                            <a:schemeClr val="tx1">
                              <a:lumMod val="50000"/>
                            </a:schemeClr>
                          </a:solidFill>
                          <a:latin typeface="Lato Regular"/>
                          <a:cs typeface="Lato Regular"/>
                        </a:rPr>
                        <a:t>High School</a:t>
                      </a:r>
                      <a:r>
                        <a:rPr lang="en-US" sz="900" b="0" i="0" baseline="0" dirty="0" smtClean="0">
                          <a:solidFill>
                            <a:schemeClr val="tx1">
                              <a:lumMod val="50000"/>
                            </a:schemeClr>
                          </a:solidFill>
                          <a:latin typeface="Lato Regular"/>
                          <a:cs typeface="Lato Regular"/>
                        </a:rPr>
                        <a:t> Graduate/GED</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13%</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F62C18"/>
                    </a:solidFill>
                  </a:tcPr>
                </a:tc>
                <a:tc>
                  <a:txBody>
                    <a:bodyPr/>
                    <a:lstStyle/>
                    <a:p>
                      <a:pPr algn="l"/>
                      <a:r>
                        <a:rPr lang="en-US" sz="900" b="0" i="0" dirty="0" smtClean="0">
                          <a:solidFill>
                            <a:schemeClr val="tx1">
                              <a:lumMod val="50000"/>
                            </a:schemeClr>
                          </a:solidFill>
                          <a:latin typeface="Lato Regular"/>
                          <a:cs typeface="Lato Regular"/>
                        </a:rPr>
                        <a:t>Technical College Graduate</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2%</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27DED7"/>
                    </a:solidFill>
                  </a:tcPr>
                </a:tc>
                <a:tc>
                  <a:txBody>
                    <a:bodyPr/>
                    <a:lstStyle/>
                    <a:p>
                      <a:pPr algn="l"/>
                      <a:r>
                        <a:rPr lang="en-US" sz="900" b="0" i="0" dirty="0" smtClean="0">
                          <a:solidFill>
                            <a:schemeClr val="tx1">
                              <a:lumMod val="50000"/>
                            </a:schemeClr>
                          </a:solidFill>
                          <a:latin typeface="Lato Regular"/>
                          <a:cs typeface="Lato Regular"/>
                        </a:rPr>
                        <a:t>Some</a:t>
                      </a:r>
                      <a:r>
                        <a:rPr lang="en-US" sz="900" b="0" i="0" baseline="0" dirty="0" smtClean="0">
                          <a:solidFill>
                            <a:schemeClr val="tx1">
                              <a:lumMod val="50000"/>
                            </a:schemeClr>
                          </a:solidFill>
                          <a:latin typeface="Lato Regular"/>
                          <a:cs typeface="Lato Regular"/>
                        </a:rPr>
                        <a:t> College</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12%</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6C072A"/>
                    </a:solidFill>
                  </a:tcPr>
                </a:tc>
                <a:tc>
                  <a:txBody>
                    <a:bodyPr/>
                    <a:lstStyle/>
                    <a:p>
                      <a:pPr algn="l"/>
                      <a:r>
                        <a:rPr lang="en-US" sz="900" b="0" i="0" dirty="0" smtClean="0">
                          <a:solidFill>
                            <a:schemeClr val="tx1">
                              <a:lumMod val="50000"/>
                            </a:schemeClr>
                          </a:solidFill>
                          <a:latin typeface="Lato Regular"/>
                          <a:cs typeface="Lato Regular"/>
                        </a:rPr>
                        <a:t>College Graduate</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36%</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r h="210434">
                <a:tc>
                  <a:txBody>
                    <a:bodyPr/>
                    <a:lstStyle/>
                    <a:p>
                      <a:endParaRPr lang="en-US" sz="1300" dirty="0"/>
                    </a:p>
                  </a:txBody>
                  <a:tcPr marL="64802" marR="64802"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92DC94"/>
                    </a:solidFill>
                  </a:tcPr>
                </a:tc>
                <a:tc>
                  <a:txBody>
                    <a:bodyPr/>
                    <a:lstStyle/>
                    <a:p>
                      <a:pPr algn="l"/>
                      <a:r>
                        <a:rPr lang="en-US" sz="900" b="0" i="0" dirty="0" smtClean="0">
                          <a:solidFill>
                            <a:schemeClr val="tx1">
                              <a:lumMod val="50000"/>
                            </a:schemeClr>
                          </a:solidFill>
                          <a:latin typeface="Lato Regular"/>
                          <a:cs typeface="Lato Regular"/>
                        </a:rPr>
                        <a:t>Graduate Degree</a:t>
                      </a:r>
                      <a:endParaRPr lang="en-US" sz="900" b="0" i="0" dirty="0">
                        <a:solidFill>
                          <a:schemeClr val="tx1">
                            <a:lumMod val="50000"/>
                          </a:schemeClr>
                        </a:solidFill>
                        <a:latin typeface="Lato Regular"/>
                        <a:cs typeface="Lato Regular"/>
                      </a:endParaRPr>
                    </a:p>
                  </a:txBody>
                  <a:tcPr marL="64802" marR="64802" marT="0" marB="0" anchor="ctr">
                    <a:lnL w="57150" cap="flat" cmpd="sng" algn="ctr">
                      <a:solidFill>
                        <a:srgbClr val="FFFFFF"/>
                      </a:solidFill>
                      <a:prstDash val="solid"/>
                      <a:round/>
                      <a:headEnd type="none" w="med" len="med"/>
                      <a:tailEnd type="none" w="med" len="med"/>
                    </a:lnL>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c>
                  <a:txBody>
                    <a:bodyPr/>
                    <a:lstStyle/>
                    <a:p>
                      <a:pPr algn="l"/>
                      <a:r>
                        <a:rPr lang="en-US" sz="900" b="0" i="0" dirty="0" smtClean="0">
                          <a:solidFill>
                            <a:schemeClr val="tx1">
                              <a:lumMod val="60000"/>
                              <a:lumOff val="40000"/>
                            </a:schemeClr>
                          </a:solidFill>
                          <a:latin typeface="Lato Black"/>
                          <a:cs typeface="Lato Black"/>
                        </a:rPr>
                        <a:t>23%</a:t>
                      </a:r>
                      <a:endParaRPr lang="en-US" sz="900" b="0" i="0" dirty="0">
                        <a:solidFill>
                          <a:schemeClr val="tx1">
                            <a:lumMod val="60000"/>
                            <a:lumOff val="40000"/>
                          </a:schemeClr>
                        </a:solidFill>
                        <a:latin typeface="Lato Black"/>
                        <a:cs typeface="Lato Black"/>
                      </a:endParaRPr>
                    </a:p>
                  </a:txBody>
                  <a:tcPr marL="64802" marR="64802" marT="0" marB="0" anchor="ct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noFill/>
                  </a:tcPr>
                </a:tc>
              </a:tr>
            </a:tbl>
          </a:graphicData>
        </a:graphic>
      </p:graphicFrame>
      <p:cxnSp>
        <p:nvCxnSpPr>
          <p:cNvPr id="55" name="Straight Connector 54"/>
          <p:cNvCxnSpPr/>
          <p:nvPr/>
        </p:nvCxnSpPr>
        <p:spPr>
          <a:xfrm>
            <a:off x="3431296" y="1515643"/>
            <a:ext cx="0" cy="2668130"/>
          </a:xfrm>
          <a:prstGeom prst="line">
            <a:avLst/>
          </a:prstGeom>
          <a:ln w="28575" cap="rnd">
            <a:solidFill>
              <a:srgbClr val="AFB5BA"/>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431296" y="4927769"/>
            <a:ext cx="0" cy="2668130"/>
          </a:xfrm>
          <a:prstGeom prst="line">
            <a:avLst/>
          </a:prstGeom>
          <a:ln w="28575" cap="rnd">
            <a:solidFill>
              <a:srgbClr val="AFB5BA"/>
            </a:solidFill>
            <a:prstDash val="sysDot"/>
          </a:ln>
          <a:effectLst/>
        </p:spPr>
        <p:style>
          <a:lnRef idx="2">
            <a:schemeClr val="accent1"/>
          </a:lnRef>
          <a:fillRef idx="0">
            <a:schemeClr val="accent1"/>
          </a:fillRef>
          <a:effectRef idx="1">
            <a:schemeClr val="accent1"/>
          </a:effectRef>
          <a:fontRef idx="minor">
            <a:schemeClr val="tx1"/>
          </a:fontRef>
        </p:style>
      </p:cxnSp>
      <p:sp>
        <p:nvSpPr>
          <p:cNvPr id="15" name="Slide Number Placeholder 3"/>
          <p:cNvSpPr>
            <a:spLocks noGrp="1"/>
          </p:cNvSpPr>
          <p:nvPr>
            <p:ph type="sldNum" sz="quarter" idx="12"/>
          </p:nvPr>
        </p:nvSpPr>
        <p:spPr>
          <a:xfrm>
            <a:off x="4914900" y="8659568"/>
            <a:ext cx="1600200" cy="302399"/>
          </a:xfrm>
        </p:spPr>
        <p:txBody>
          <a:bodyPr/>
          <a:lstStyle/>
          <a:p>
            <a:r>
              <a:rPr lang="en-US" dirty="0" smtClean="0"/>
              <a:t>4</a:t>
            </a:r>
            <a:endParaRPr lang="en-US" dirty="0"/>
          </a:p>
        </p:txBody>
      </p:sp>
    </p:spTree>
    <p:extLst>
      <p:ext uri="{BB962C8B-B14F-4D97-AF65-F5344CB8AC3E}">
        <p14:creationId xmlns:p14="http://schemas.microsoft.com/office/powerpoint/2010/main" val="18566972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1903688412"/>
              </p:ext>
            </p:extLst>
          </p:nvPr>
        </p:nvGraphicFramePr>
        <p:xfrm>
          <a:off x="0" y="2193277"/>
          <a:ext cx="6858000" cy="45504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032000" y="366184"/>
            <a:ext cx="4483099" cy="962570"/>
          </a:xfrm>
        </p:spPr>
        <p:txBody>
          <a:bodyPr anchor="ctr"/>
          <a:lstStyle/>
          <a:p>
            <a:r>
              <a:rPr lang="en-US" dirty="0" smtClean="0"/>
              <a:t>Knowledge Gain:</a:t>
            </a:r>
            <a:br>
              <a:rPr lang="en-US" dirty="0" smtClean="0"/>
            </a:br>
            <a:r>
              <a:rPr lang="en-US" dirty="0" smtClean="0"/>
              <a:t>EVERFI</a:t>
            </a:r>
            <a:endParaRPr lang="en-US" dirty="0"/>
          </a:p>
        </p:txBody>
      </p:sp>
      <p:sp>
        <p:nvSpPr>
          <p:cNvPr id="3" name="Text Placeholder 2"/>
          <p:cNvSpPr>
            <a:spLocks noGrp="1"/>
          </p:cNvSpPr>
          <p:nvPr>
            <p:ph type="body" sz="quarter" idx="14"/>
          </p:nvPr>
        </p:nvSpPr>
        <p:spPr>
          <a:xfrm>
            <a:off x="342901" y="1474038"/>
            <a:ext cx="6172200" cy="684962"/>
          </a:xfrm>
        </p:spPr>
        <p:txBody>
          <a:bodyPr>
            <a:noAutofit/>
          </a:bodyPr>
          <a:lstStyle/>
          <a:p>
            <a:r>
              <a:rPr lang="en-US" dirty="0" smtClean="0"/>
              <a:t>After taking EVERFI – Financial Literacy, your students increased their scores on assessment tests by an average of 63%. Here’s how they performed by topic:</a:t>
            </a:r>
          </a:p>
        </p:txBody>
      </p:sp>
      <p:pic>
        <p:nvPicPr>
          <p:cNvPr id="7" name="Picture 6" descr="EVERFI_brand_line_art-fin_ed_money.eps"/>
          <p:cNvPicPr>
            <a:picLocks noChangeAspect="1"/>
          </p:cNvPicPr>
          <p:nvPr/>
        </p:nvPicPr>
        <p:blipFill rotWithShape="1">
          <a:blip r:embed="rId3">
            <a:extLst>
              <a:ext uri="{28A0092B-C50C-407E-A947-70E740481C1C}">
                <a14:useLocalDpi xmlns:a14="http://schemas.microsoft.com/office/drawing/2010/main" val="0"/>
              </a:ext>
            </a:extLst>
          </a:blip>
          <a:srcRect l="19301" t="39057" r="46617" b="46879"/>
          <a:stretch/>
        </p:blipFill>
        <p:spPr>
          <a:xfrm>
            <a:off x="0" y="385440"/>
            <a:ext cx="1946463" cy="957992"/>
          </a:xfrm>
          <a:prstGeom prst="rect">
            <a:avLst/>
          </a:prstGeom>
        </p:spPr>
      </p:pic>
      <p:sp>
        <p:nvSpPr>
          <p:cNvPr id="22" name="TextBox 21"/>
          <p:cNvSpPr txBox="1"/>
          <p:nvPr/>
        </p:nvSpPr>
        <p:spPr>
          <a:xfrm>
            <a:off x="1308100" y="7186090"/>
            <a:ext cx="4254499" cy="461665"/>
          </a:xfrm>
          <a:prstGeom prst="rect">
            <a:avLst/>
          </a:prstGeom>
          <a:noFill/>
        </p:spPr>
        <p:txBody>
          <a:bodyPr wrap="square" rtlCol="0">
            <a:spAutoFit/>
          </a:bodyPr>
          <a:lstStyle/>
          <a:p>
            <a:pPr algn="ctr"/>
            <a:r>
              <a:rPr lang="en-US" sz="1200" b="1" dirty="0" smtClean="0">
                <a:solidFill>
                  <a:srgbClr val="434D51"/>
                </a:solidFill>
                <a:latin typeface="Lato Bold"/>
                <a:cs typeface="Lato Bold"/>
              </a:rPr>
              <a:t>Students showed the most gain in Financing Higher Education and Investing.</a:t>
            </a:r>
            <a:endParaRPr lang="en-US" sz="1200" b="1" dirty="0">
              <a:solidFill>
                <a:srgbClr val="434D51"/>
              </a:solidFill>
              <a:latin typeface="Lato Bold"/>
              <a:cs typeface="Lato Bold"/>
            </a:endParaRPr>
          </a:p>
        </p:txBody>
      </p:sp>
      <p:sp>
        <p:nvSpPr>
          <p:cNvPr id="23" name="Rounded Rectangle 22"/>
          <p:cNvSpPr/>
          <p:nvPr/>
        </p:nvSpPr>
        <p:spPr>
          <a:xfrm>
            <a:off x="1282700" y="7109289"/>
            <a:ext cx="4305300" cy="615266"/>
          </a:xfrm>
          <a:prstGeom prst="roundRect">
            <a:avLst/>
          </a:prstGeom>
          <a:noFill/>
          <a:ln w="9525" cmpd="sng">
            <a:solidFill>
              <a:srgbClr val="434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a:endCxn id="23" idx="1"/>
          </p:cNvCxnSpPr>
          <p:nvPr/>
        </p:nvCxnSpPr>
        <p:spPr>
          <a:xfrm>
            <a:off x="0" y="7416922"/>
            <a:ext cx="1282700" cy="0"/>
          </a:xfrm>
          <a:prstGeom prst="line">
            <a:avLst/>
          </a:prstGeom>
          <a:ln w="12700" cmpd="sng">
            <a:solidFill>
              <a:srgbClr val="434D5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C91774E-9952-734F-B533-B363FA39BA68}" type="slidenum">
              <a:rPr lang="en-US" smtClean="0"/>
              <a:t>7</a:t>
            </a:fld>
            <a:endParaRPr lang="en-US" dirty="0"/>
          </a:p>
        </p:txBody>
      </p:sp>
    </p:spTree>
    <p:extLst>
      <p:ext uri="{BB962C8B-B14F-4D97-AF65-F5344CB8AC3E}">
        <p14:creationId xmlns:p14="http://schemas.microsoft.com/office/powerpoint/2010/main" val="4250498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p:nvPr>
            <p:extLst>
              <p:ext uri="{D42A27DB-BD31-4B8C-83A1-F6EECF244321}">
                <p14:modId xmlns:p14="http://schemas.microsoft.com/office/powerpoint/2010/main" val="1439642649"/>
              </p:ext>
            </p:extLst>
          </p:nvPr>
        </p:nvGraphicFramePr>
        <p:xfrm>
          <a:off x="850900" y="2193277"/>
          <a:ext cx="5245100" cy="45504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032000" y="366184"/>
            <a:ext cx="4483099" cy="962570"/>
          </a:xfrm>
        </p:spPr>
        <p:txBody>
          <a:bodyPr anchor="ctr"/>
          <a:lstStyle/>
          <a:p>
            <a:r>
              <a:rPr lang="en-US" dirty="0" smtClean="0"/>
              <a:t>Knowledge Gain:</a:t>
            </a:r>
            <a:br>
              <a:rPr lang="en-US" dirty="0" smtClean="0"/>
            </a:br>
            <a:r>
              <a:rPr lang="en-US" dirty="0" smtClean="0"/>
              <a:t>Vault</a:t>
            </a:r>
            <a:endParaRPr lang="en-US" dirty="0"/>
          </a:p>
        </p:txBody>
      </p:sp>
      <p:sp>
        <p:nvSpPr>
          <p:cNvPr id="3" name="Text Placeholder 2"/>
          <p:cNvSpPr>
            <a:spLocks noGrp="1"/>
          </p:cNvSpPr>
          <p:nvPr>
            <p:ph type="body" sz="quarter" idx="14"/>
          </p:nvPr>
        </p:nvSpPr>
        <p:spPr>
          <a:xfrm>
            <a:off x="342901" y="1474038"/>
            <a:ext cx="6172200" cy="684962"/>
          </a:xfrm>
        </p:spPr>
        <p:txBody>
          <a:bodyPr>
            <a:noAutofit/>
          </a:bodyPr>
          <a:lstStyle/>
          <a:p>
            <a:r>
              <a:rPr lang="en-US" dirty="0" smtClean="0"/>
              <a:t>After taking Vault – Understanding Money, your students increased their scores on assessment tests by an average of 33%. Here’s how they performed by topic:</a:t>
            </a:r>
          </a:p>
        </p:txBody>
      </p:sp>
      <p:sp>
        <p:nvSpPr>
          <p:cNvPr id="22" name="TextBox 21"/>
          <p:cNvSpPr txBox="1"/>
          <p:nvPr/>
        </p:nvSpPr>
        <p:spPr>
          <a:xfrm>
            <a:off x="1308100" y="7186090"/>
            <a:ext cx="4254499" cy="461665"/>
          </a:xfrm>
          <a:prstGeom prst="rect">
            <a:avLst/>
          </a:prstGeom>
          <a:noFill/>
        </p:spPr>
        <p:txBody>
          <a:bodyPr wrap="square" rtlCol="0">
            <a:spAutoFit/>
          </a:bodyPr>
          <a:lstStyle/>
          <a:p>
            <a:pPr algn="ctr"/>
            <a:r>
              <a:rPr lang="en-US" sz="1200" b="1" dirty="0" smtClean="0">
                <a:solidFill>
                  <a:srgbClr val="434D51"/>
                </a:solidFill>
                <a:latin typeface="Lato Bold"/>
                <a:cs typeface="Lato Bold"/>
              </a:rPr>
              <a:t>Students showed the most gain in Responsible Money Choices and Savings and Investing.</a:t>
            </a:r>
            <a:endParaRPr lang="en-US" sz="1200" b="1" dirty="0">
              <a:solidFill>
                <a:srgbClr val="434D51"/>
              </a:solidFill>
              <a:latin typeface="Lato Bold"/>
              <a:cs typeface="Lato Bold"/>
            </a:endParaRPr>
          </a:p>
        </p:txBody>
      </p:sp>
      <p:sp>
        <p:nvSpPr>
          <p:cNvPr id="23" name="Rounded Rectangle 22"/>
          <p:cNvSpPr/>
          <p:nvPr/>
        </p:nvSpPr>
        <p:spPr>
          <a:xfrm>
            <a:off x="1282700" y="7109289"/>
            <a:ext cx="4305300" cy="615266"/>
          </a:xfrm>
          <a:prstGeom prst="roundRect">
            <a:avLst/>
          </a:prstGeom>
          <a:noFill/>
          <a:ln w="9525" cmpd="sng">
            <a:solidFill>
              <a:srgbClr val="434D5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a:endCxn id="23" idx="1"/>
          </p:cNvCxnSpPr>
          <p:nvPr/>
        </p:nvCxnSpPr>
        <p:spPr>
          <a:xfrm>
            <a:off x="0" y="7416922"/>
            <a:ext cx="1282700" cy="0"/>
          </a:xfrm>
          <a:prstGeom prst="line">
            <a:avLst/>
          </a:prstGeom>
          <a:ln w="12700" cmpd="sng">
            <a:solidFill>
              <a:srgbClr val="434D51"/>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C91774E-9952-734F-B533-B363FA39BA68}" type="slidenum">
              <a:rPr lang="en-US" smtClean="0"/>
              <a:t>8</a:t>
            </a:fld>
            <a:endParaRPr lang="en-US" dirty="0"/>
          </a:p>
        </p:txBody>
      </p:sp>
      <p:pic>
        <p:nvPicPr>
          <p:cNvPr id="10" name="Picture 9" descr="EVERFI_brand_line_art-_snippets_k12.eps"/>
          <p:cNvPicPr>
            <a:picLocks noChangeAspect="1"/>
          </p:cNvPicPr>
          <p:nvPr/>
        </p:nvPicPr>
        <p:blipFill rotWithShape="1">
          <a:blip r:embed="rId3">
            <a:extLst>
              <a:ext uri="{28A0092B-C50C-407E-A947-70E740481C1C}">
                <a14:useLocalDpi xmlns:a14="http://schemas.microsoft.com/office/drawing/2010/main" val="0"/>
              </a:ext>
            </a:extLst>
          </a:blip>
          <a:srcRect l="37282"/>
          <a:stretch/>
        </p:blipFill>
        <p:spPr>
          <a:xfrm>
            <a:off x="-1" y="529143"/>
            <a:ext cx="1927097" cy="742834"/>
          </a:xfrm>
          <a:prstGeom prst="rect">
            <a:avLst/>
          </a:prstGeom>
        </p:spPr>
      </p:pic>
    </p:spTree>
    <p:extLst>
      <p:ext uri="{BB962C8B-B14F-4D97-AF65-F5344CB8AC3E}">
        <p14:creationId xmlns:p14="http://schemas.microsoft.com/office/powerpoint/2010/main" val="12826896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EVERFI_brand_line_art-_snippets_k12.eps"/>
          <p:cNvPicPr>
            <a:picLocks noChangeAspect="1"/>
          </p:cNvPicPr>
          <p:nvPr/>
        </p:nvPicPr>
        <p:blipFill rotWithShape="1">
          <a:blip r:embed="rId2">
            <a:extLst>
              <a:ext uri="{28A0092B-C50C-407E-A947-70E740481C1C}">
                <a14:useLocalDpi xmlns:a14="http://schemas.microsoft.com/office/drawing/2010/main" val="0"/>
              </a:ext>
            </a:extLst>
          </a:blip>
          <a:srcRect l="37608" t="61243"/>
          <a:stretch/>
        </p:blipFill>
        <p:spPr>
          <a:xfrm>
            <a:off x="0" y="562034"/>
            <a:ext cx="1945263" cy="712620"/>
          </a:xfrm>
          <a:prstGeom prst="rect">
            <a:avLst/>
          </a:prstGeom>
        </p:spPr>
      </p:pic>
      <p:sp>
        <p:nvSpPr>
          <p:cNvPr id="2" name="Title 1"/>
          <p:cNvSpPr>
            <a:spLocks noGrp="1"/>
          </p:cNvSpPr>
          <p:nvPr>
            <p:ph type="title"/>
          </p:nvPr>
        </p:nvSpPr>
        <p:spPr>
          <a:xfrm>
            <a:off x="2032000" y="366184"/>
            <a:ext cx="4483099" cy="962570"/>
          </a:xfrm>
        </p:spPr>
        <p:txBody>
          <a:bodyPr/>
          <a:lstStyle/>
          <a:p>
            <a:r>
              <a:rPr lang="en-US" dirty="0" smtClean="0"/>
              <a:t>Preparedness: </a:t>
            </a:r>
            <a:br>
              <a:rPr lang="en-US" dirty="0" smtClean="0"/>
            </a:br>
            <a:r>
              <a:rPr lang="en-US" dirty="0" smtClean="0"/>
              <a:t>Money Management</a:t>
            </a:r>
            <a:endParaRPr lang="en-US" dirty="0"/>
          </a:p>
        </p:txBody>
      </p:sp>
      <p:sp>
        <p:nvSpPr>
          <p:cNvPr id="3" name="Text Placeholder 2"/>
          <p:cNvSpPr>
            <a:spLocks noGrp="1"/>
          </p:cNvSpPr>
          <p:nvPr>
            <p:ph type="body" sz="quarter" idx="14"/>
          </p:nvPr>
        </p:nvSpPr>
        <p:spPr>
          <a:xfrm>
            <a:off x="342901" y="1474037"/>
            <a:ext cx="6172200" cy="2211345"/>
          </a:xfrm>
        </p:spPr>
        <p:txBody>
          <a:bodyPr>
            <a:noAutofit/>
          </a:bodyPr>
          <a:lstStyle/>
          <a:p>
            <a:r>
              <a:rPr lang="en-US" dirty="0" smtClean="0"/>
              <a:t>Research shows that feelings of self-efficacy – confidence in one’s ability – are an important outcome of financial education, contributing to financial capability into adulthood. After taking EVERFI – Financial Literacy, students are more confident and better prepared to make financial decisions.</a:t>
            </a:r>
          </a:p>
          <a:p>
            <a:r>
              <a:rPr lang="en-US" dirty="0" smtClean="0"/>
              <a:t>Here’s what they told us there are now prepared to do after taking a financial education course:</a:t>
            </a:r>
            <a:endParaRPr lang="en-US" dirty="0"/>
          </a:p>
        </p:txBody>
      </p:sp>
      <p:sp>
        <p:nvSpPr>
          <p:cNvPr id="5" name="Slide Number Placeholder 4"/>
          <p:cNvSpPr>
            <a:spLocks noGrp="1"/>
          </p:cNvSpPr>
          <p:nvPr>
            <p:ph type="sldNum" sz="quarter" idx="12"/>
          </p:nvPr>
        </p:nvSpPr>
        <p:spPr/>
        <p:txBody>
          <a:bodyPr/>
          <a:lstStyle/>
          <a:p>
            <a:fld id="{9C91774E-9952-734F-B533-B363FA39BA68}" type="slidenum">
              <a:rPr lang="en-US" smtClean="0"/>
              <a:t>9</a:t>
            </a:fld>
            <a:endParaRPr lang="en-US" dirty="0"/>
          </a:p>
        </p:txBody>
      </p:sp>
      <p:grpSp>
        <p:nvGrpSpPr>
          <p:cNvPr id="6" name="Group 5"/>
          <p:cNvGrpSpPr/>
          <p:nvPr/>
        </p:nvGrpSpPr>
        <p:grpSpPr>
          <a:xfrm>
            <a:off x="393700" y="2661050"/>
            <a:ext cx="5427981" cy="1072750"/>
            <a:chOff x="571500" y="3461150"/>
            <a:chExt cx="5427981" cy="1072750"/>
          </a:xfrm>
        </p:grpSpPr>
        <p:graphicFrame>
          <p:nvGraphicFramePr>
            <p:cNvPr id="31" name="Chart 30"/>
            <p:cNvGraphicFramePr>
              <a:graphicFrameLocks noChangeAspect="1"/>
            </p:cNvGraphicFramePr>
            <p:nvPr>
              <p:extLst/>
            </p:nvPr>
          </p:nvGraphicFramePr>
          <p:xfrm>
            <a:off x="571500" y="3461150"/>
            <a:ext cx="1072437" cy="1072750"/>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p:cNvSpPr txBox="1"/>
            <p:nvPr/>
          </p:nvSpPr>
          <p:spPr>
            <a:xfrm>
              <a:off x="785313" y="4048026"/>
              <a:ext cx="806450" cy="307777"/>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solidFill>
                    <a:schemeClr val="bg1"/>
                  </a:solidFill>
                  <a:latin typeface="Lato Regular"/>
                  <a:cs typeface="Lato Regular"/>
                </a:rPr>
                <a:t>65%</a:t>
              </a:r>
              <a:endParaRPr lang="en-US" sz="2000" dirty="0">
                <a:solidFill>
                  <a:schemeClr val="bg1"/>
                </a:solidFill>
                <a:latin typeface="Lato Regular"/>
                <a:cs typeface="Lato Regular"/>
              </a:endParaRPr>
            </a:p>
          </p:txBody>
        </p:sp>
        <p:sp>
          <p:nvSpPr>
            <p:cNvPr id="42" name="Rectangle 41"/>
            <p:cNvSpPr/>
            <p:nvPr/>
          </p:nvSpPr>
          <p:spPr>
            <a:xfrm>
              <a:off x="1707108" y="3889456"/>
              <a:ext cx="4292373" cy="529376"/>
            </a:xfrm>
            <a:prstGeom prst="rect">
              <a:avLst/>
            </a:prstGeom>
          </p:spPr>
          <p:txBody>
            <a:bodyPr wrap="square">
              <a:spAutoFit/>
            </a:bodyPr>
            <a:lstStyle/>
            <a:p>
              <a:pPr>
                <a:lnSpc>
                  <a:spcPct val="120000"/>
                </a:lnSpc>
              </a:pPr>
              <a:r>
                <a:rPr lang="en-US" sz="1200" dirty="0" smtClean="0">
                  <a:solidFill>
                    <a:srgbClr val="434D51"/>
                  </a:solidFill>
                  <a:latin typeface="Lato Regular"/>
                  <a:cs typeface="Lato Regular"/>
                </a:rPr>
                <a:t>Decide how much of their money to spend and</a:t>
              </a:r>
              <a:br>
                <a:rPr lang="en-US" sz="1200" dirty="0" smtClean="0">
                  <a:solidFill>
                    <a:srgbClr val="434D51"/>
                  </a:solidFill>
                  <a:latin typeface="Lato Regular"/>
                  <a:cs typeface="Lato Regular"/>
                </a:rPr>
              </a:br>
              <a:r>
                <a:rPr lang="en-US" sz="1200" dirty="0" smtClean="0">
                  <a:solidFill>
                    <a:srgbClr val="434D51"/>
                  </a:solidFill>
                  <a:latin typeface="Lato Regular"/>
                  <a:cs typeface="Lato Regular"/>
                </a:rPr>
                <a:t>how much to save. </a:t>
              </a:r>
              <a:r>
                <a:rPr lang="en-US" sz="1200" dirty="0">
                  <a:solidFill>
                    <a:srgbClr val="DD4C29"/>
                  </a:solidFill>
                  <a:latin typeface="Lato Regular"/>
                  <a:cs typeface="Lato Regular"/>
                </a:rPr>
                <a:t>Up </a:t>
              </a:r>
              <a:r>
                <a:rPr lang="en-US" sz="1200" dirty="0" smtClean="0">
                  <a:solidFill>
                    <a:srgbClr val="DD4C29"/>
                  </a:solidFill>
                  <a:latin typeface="Lato Regular"/>
                  <a:cs typeface="Lato Regular"/>
                </a:rPr>
                <a:t>19% from before the course.</a:t>
              </a:r>
              <a:endParaRPr lang="en-US" sz="1200" dirty="0">
                <a:solidFill>
                  <a:srgbClr val="DD4C29"/>
                </a:solidFill>
                <a:latin typeface="Lato Regular"/>
                <a:cs typeface="Lato Regular"/>
              </a:endParaRPr>
            </a:p>
          </p:txBody>
        </p:sp>
      </p:grpSp>
      <p:grpSp>
        <p:nvGrpSpPr>
          <p:cNvPr id="7" name="Group 6"/>
          <p:cNvGrpSpPr/>
          <p:nvPr/>
        </p:nvGrpSpPr>
        <p:grpSpPr>
          <a:xfrm>
            <a:off x="495300" y="4515250"/>
            <a:ext cx="5427981" cy="1072750"/>
            <a:chOff x="571500" y="5201050"/>
            <a:chExt cx="5427981" cy="1072750"/>
          </a:xfrm>
        </p:grpSpPr>
        <p:graphicFrame>
          <p:nvGraphicFramePr>
            <p:cNvPr id="45" name="Chart 44"/>
            <p:cNvGraphicFramePr>
              <a:graphicFrameLocks noChangeAspect="1"/>
            </p:cNvGraphicFramePr>
            <p:nvPr>
              <p:extLst/>
            </p:nvPr>
          </p:nvGraphicFramePr>
          <p:xfrm>
            <a:off x="571500" y="5201050"/>
            <a:ext cx="1072437" cy="1072750"/>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p:cNvSpPr txBox="1"/>
            <p:nvPr/>
          </p:nvSpPr>
          <p:spPr>
            <a:xfrm>
              <a:off x="871688" y="5752408"/>
              <a:ext cx="768350" cy="307777"/>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solidFill>
                    <a:schemeClr val="bg1"/>
                  </a:solidFill>
                  <a:latin typeface="Lato Regular"/>
                  <a:cs typeface="Lato Regular"/>
                </a:rPr>
                <a:t>67%</a:t>
              </a:r>
              <a:endParaRPr lang="en-US" sz="2000" dirty="0">
                <a:solidFill>
                  <a:schemeClr val="bg1"/>
                </a:solidFill>
                <a:latin typeface="Lato Regular"/>
                <a:cs typeface="Lato Regular"/>
              </a:endParaRPr>
            </a:p>
          </p:txBody>
        </p:sp>
        <p:sp>
          <p:nvSpPr>
            <p:cNvPr id="47" name="Rectangle 46"/>
            <p:cNvSpPr/>
            <p:nvPr/>
          </p:nvSpPr>
          <p:spPr>
            <a:xfrm>
              <a:off x="1707108" y="5629356"/>
              <a:ext cx="4292373" cy="512897"/>
            </a:xfrm>
            <a:prstGeom prst="rect">
              <a:avLst/>
            </a:prstGeom>
          </p:spPr>
          <p:txBody>
            <a:bodyPr wrap="square">
              <a:spAutoFit/>
            </a:bodyPr>
            <a:lstStyle/>
            <a:p>
              <a:pPr>
                <a:lnSpc>
                  <a:spcPct val="120000"/>
                </a:lnSpc>
              </a:pPr>
              <a:r>
                <a:rPr lang="en-US" sz="1200" dirty="0" smtClean="0">
                  <a:solidFill>
                    <a:srgbClr val="434D51"/>
                  </a:solidFill>
                  <a:latin typeface="Lato Regular"/>
                  <a:cs typeface="Lato Regular"/>
                </a:rPr>
                <a:t>Know which payment type to use for a </a:t>
              </a:r>
            </a:p>
            <a:p>
              <a:pPr>
                <a:lnSpc>
                  <a:spcPct val="120000"/>
                </a:lnSpc>
              </a:pPr>
              <a:r>
                <a:rPr lang="en-US" sz="1200" dirty="0" smtClean="0">
                  <a:solidFill>
                    <a:srgbClr val="434D51"/>
                  </a:solidFill>
                  <a:latin typeface="Lato Regular"/>
                  <a:cs typeface="Lato Regular"/>
                </a:rPr>
                <a:t>purchase. </a:t>
              </a:r>
              <a:r>
                <a:rPr lang="en-US" sz="1200" dirty="0">
                  <a:solidFill>
                    <a:srgbClr val="DD4C29"/>
                  </a:solidFill>
                  <a:latin typeface="Lato Regular"/>
                  <a:cs typeface="Lato Regular"/>
                </a:rPr>
                <a:t>Up </a:t>
              </a:r>
              <a:r>
                <a:rPr lang="en-US" sz="1200" dirty="0" smtClean="0">
                  <a:solidFill>
                    <a:srgbClr val="DD4C29"/>
                  </a:solidFill>
                  <a:latin typeface="Lato Regular"/>
                  <a:cs typeface="Lato Regular"/>
                </a:rPr>
                <a:t>20% from before the course.</a:t>
              </a:r>
              <a:endParaRPr lang="en-US" sz="1200" dirty="0">
                <a:solidFill>
                  <a:srgbClr val="DD4C29"/>
                </a:solidFill>
                <a:latin typeface="Lato Regular"/>
                <a:cs typeface="Lato Regular"/>
              </a:endParaRPr>
            </a:p>
          </p:txBody>
        </p:sp>
      </p:grpSp>
      <p:grpSp>
        <p:nvGrpSpPr>
          <p:cNvPr id="10" name="Group 9"/>
          <p:cNvGrpSpPr/>
          <p:nvPr/>
        </p:nvGrpSpPr>
        <p:grpSpPr>
          <a:xfrm>
            <a:off x="495300" y="6369450"/>
            <a:ext cx="5427981" cy="1072750"/>
            <a:chOff x="571500" y="7169550"/>
            <a:chExt cx="5427981" cy="1072750"/>
          </a:xfrm>
        </p:grpSpPr>
        <p:graphicFrame>
          <p:nvGraphicFramePr>
            <p:cNvPr id="48" name="Chart 47"/>
            <p:cNvGraphicFramePr>
              <a:graphicFrameLocks noChangeAspect="1"/>
            </p:cNvGraphicFramePr>
            <p:nvPr>
              <p:extLst/>
            </p:nvPr>
          </p:nvGraphicFramePr>
          <p:xfrm>
            <a:off x="571500" y="7169550"/>
            <a:ext cx="1072437" cy="1072750"/>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p:nvSpPr>
          <p:spPr>
            <a:xfrm>
              <a:off x="942626" y="7657326"/>
              <a:ext cx="793750" cy="307777"/>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solidFill>
                    <a:schemeClr val="bg1"/>
                  </a:solidFill>
                  <a:latin typeface="Lato Regular"/>
                  <a:cs typeface="Lato Regular"/>
                </a:rPr>
                <a:t>57%</a:t>
              </a:r>
              <a:endParaRPr lang="en-US" sz="2000" dirty="0">
                <a:solidFill>
                  <a:schemeClr val="bg1"/>
                </a:solidFill>
                <a:latin typeface="Lato Regular"/>
                <a:cs typeface="Lato Regular"/>
              </a:endParaRPr>
            </a:p>
          </p:txBody>
        </p:sp>
        <p:sp>
          <p:nvSpPr>
            <p:cNvPr id="50" name="Rectangle 49"/>
            <p:cNvSpPr/>
            <p:nvPr/>
          </p:nvSpPr>
          <p:spPr>
            <a:xfrm>
              <a:off x="1707108" y="7597856"/>
              <a:ext cx="4292373" cy="512897"/>
            </a:xfrm>
            <a:prstGeom prst="rect">
              <a:avLst/>
            </a:prstGeom>
          </p:spPr>
          <p:txBody>
            <a:bodyPr wrap="square">
              <a:spAutoFit/>
            </a:bodyPr>
            <a:lstStyle/>
            <a:p>
              <a:pPr>
                <a:lnSpc>
                  <a:spcPct val="120000"/>
                </a:lnSpc>
              </a:pPr>
              <a:r>
                <a:rPr lang="en-US" sz="1200" dirty="0" smtClean="0">
                  <a:solidFill>
                    <a:srgbClr val="434D51"/>
                  </a:solidFill>
                  <a:latin typeface="Lato Regular"/>
                  <a:cs typeface="Lato Regular"/>
                </a:rPr>
                <a:t>Apply for financial aid or loans to help pay </a:t>
              </a:r>
            </a:p>
            <a:p>
              <a:pPr>
                <a:lnSpc>
                  <a:spcPct val="120000"/>
                </a:lnSpc>
              </a:pPr>
              <a:r>
                <a:rPr lang="en-US" sz="1200" dirty="0" smtClean="0">
                  <a:solidFill>
                    <a:srgbClr val="434D51"/>
                  </a:solidFill>
                  <a:latin typeface="Lato Regular"/>
                  <a:cs typeface="Lato Regular"/>
                </a:rPr>
                <a:t>for college. </a:t>
              </a:r>
              <a:r>
                <a:rPr lang="en-US" sz="1200" dirty="0" smtClean="0">
                  <a:solidFill>
                    <a:srgbClr val="DD4C29"/>
                  </a:solidFill>
                  <a:latin typeface="Lato Regular"/>
                  <a:cs typeface="Lato Regular"/>
                </a:rPr>
                <a:t>Up 85% from before the course.</a:t>
              </a:r>
              <a:endParaRPr lang="en-US" sz="1200" dirty="0">
                <a:solidFill>
                  <a:srgbClr val="DD4C29"/>
                </a:solidFill>
                <a:latin typeface="Lato Regular"/>
                <a:cs typeface="Lato Regular"/>
              </a:endParaRPr>
            </a:p>
          </p:txBody>
        </p:sp>
      </p:grpSp>
      <p:grpSp>
        <p:nvGrpSpPr>
          <p:cNvPr id="11" name="Group 10"/>
          <p:cNvGrpSpPr/>
          <p:nvPr/>
        </p:nvGrpSpPr>
        <p:grpSpPr>
          <a:xfrm>
            <a:off x="1084808" y="3588150"/>
            <a:ext cx="5359729" cy="1072750"/>
            <a:chOff x="1161008" y="4146950"/>
            <a:chExt cx="5359729" cy="1072750"/>
          </a:xfrm>
        </p:grpSpPr>
        <p:graphicFrame>
          <p:nvGraphicFramePr>
            <p:cNvPr id="52" name="Chart 51"/>
            <p:cNvGraphicFramePr>
              <a:graphicFrameLocks noChangeAspect="1"/>
            </p:cNvGraphicFramePr>
            <p:nvPr>
              <p:extLst/>
            </p:nvPr>
          </p:nvGraphicFramePr>
          <p:xfrm>
            <a:off x="5448300" y="4146950"/>
            <a:ext cx="1072437" cy="1072750"/>
          </p:xfrm>
          <a:graphic>
            <a:graphicData uri="http://schemas.openxmlformats.org/drawingml/2006/chart">
              <c:chart xmlns:c="http://schemas.openxmlformats.org/drawingml/2006/chart" xmlns:r="http://schemas.openxmlformats.org/officeDocument/2006/relationships" r:id="rId6"/>
            </a:graphicData>
          </a:graphic>
        </p:graphicFrame>
        <p:sp>
          <p:nvSpPr>
            <p:cNvPr id="53" name="TextBox 52"/>
            <p:cNvSpPr txBox="1"/>
            <p:nvPr/>
          </p:nvSpPr>
          <p:spPr>
            <a:xfrm>
              <a:off x="5765087" y="4728181"/>
              <a:ext cx="755650" cy="307777"/>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solidFill>
                    <a:schemeClr val="bg1"/>
                  </a:solidFill>
                  <a:latin typeface="Lato Regular"/>
                  <a:cs typeface="Lato Regular"/>
                </a:rPr>
                <a:t>62%</a:t>
              </a:r>
              <a:endParaRPr lang="en-US" sz="2000" dirty="0">
                <a:solidFill>
                  <a:schemeClr val="bg1"/>
                </a:solidFill>
                <a:latin typeface="Lato Regular"/>
                <a:cs typeface="Lato Regular"/>
              </a:endParaRPr>
            </a:p>
          </p:txBody>
        </p:sp>
        <p:sp>
          <p:nvSpPr>
            <p:cNvPr id="54" name="Rectangle 53"/>
            <p:cNvSpPr/>
            <p:nvPr/>
          </p:nvSpPr>
          <p:spPr>
            <a:xfrm>
              <a:off x="1161008" y="4575256"/>
              <a:ext cx="4292373" cy="512897"/>
            </a:xfrm>
            <a:prstGeom prst="rect">
              <a:avLst/>
            </a:prstGeom>
          </p:spPr>
          <p:txBody>
            <a:bodyPr wrap="square">
              <a:spAutoFit/>
            </a:bodyPr>
            <a:lstStyle/>
            <a:p>
              <a:pPr algn="r">
                <a:lnSpc>
                  <a:spcPct val="120000"/>
                </a:lnSpc>
              </a:pPr>
              <a:r>
                <a:rPr lang="en-US" sz="1200" dirty="0" smtClean="0">
                  <a:solidFill>
                    <a:srgbClr val="434D51"/>
                  </a:solidFill>
                  <a:latin typeface="Lato Regular"/>
                  <a:cs typeface="Lato Regular"/>
                </a:rPr>
                <a:t>Choose the right type of bank account for their</a:t>
              </a:r>
            </a:p>
            <a:p>
              <a:pPr algn="r">
                <a:lnSpc>
                  <a:spcPct val="120000"/>
                </a:lnSpc>
              </a:pPr>
              <a:r>
                <a:rPr lang="en-US" sz="1200" dirty="0" smtClean="0">
                  <a:solidFill>
                    <a:srgbClr val="434D51"/>
                  </a:solidFill>
                  <a:latin typeface="Lato Regular"/>
                  <a:cs typeface="Lato Regular"/>
                </a:rPr>
                <a:t>money. </a:t>
              </a:r>
              <a:r>
                <a:rPr lang="en-US" sz="1200" dirty="0" smtClean="0">
                  <a:solidFill>
                    <a:srgbClr val="DD4C29"/>
                  </a:solidFill>
                  <a:latin typeface="Lato Regular"/>
                  <a:cs typeface="Lato Regular"/>
                </a:rPr>
                <a:t>Up 35% from before the course.</a:t>
              </a:r>
              <a:endParaRPr lang="en-US" sz="1200" dirty="0">
                <a:solidFill>
                  <a:srgbClr val="DD4C29"/>
                </a:solidFill>
                <a:latin typeface="Lato Regular"/>
                <a:cs typeface="Lato Regular"/>
              </a:endParaRPr>
            </a:p>
          </p:txBody>
        </p:sp>
      </p:grpSp>
      <p:grpSp>
        <p:nvGrpSpPr>
          <p:cNvPr id="55" name="Group 54"/>
          <p:cNvGrpSpPr/>
          <p:nvPr/>
        </p:nvGrpSpPr>
        <p:grpSpPr>
          <a:xfrm>
            <a:off x="1084808" y="5442350"/>
            <a:ext cx="5420294" cy="1072750"/>
            <a:chOff x="1161008" y="4146950"/>
            <a:chExt cx="5420294" cy="1072750"/>
          </a:xfrm>
        </p:grpSpPr>
        <p:graphicFrame>
          <p:nvGraphicFramePr>
            <p:cNvPr id="56" name="Chart 55"/>
            <p:cNvGraphicFramePr>
              <a:graphicFrameLocks noChangeAspect="1"/>
            </p:cNvGraphicFramePr>
            <p:nvPr>
              <p:extLst/>
            </p:nvPr>
          </p:nvGraphicFramePr>
          <p:xfrm>
            <a:off x="5448300" y="4146950"/>
            <a:ext cx="1072437" cy="1072750"/>
          </p:xfrm>
          <a:graphic>
            <a:graphicData uri="http://schemas.openxmlformats.org/drawingml/2006/chart">
              <c:chart xmlns:c="http://schemas.openxmlformats.org/drawingml/2006/chart" xmlns:r="http://schemas.openxmlformats.org/officeDocument/2006/relationships" r:id="rId7"/>
            </a:graphicData>
          </a:graphic>
        </p:graphicFrame>
        <p:sp>
          <p:nvSpPr>
            <p:cNvPr id="57" name="TextBox 56"/>
            <p:cNvSpPr txBox="1"/>
            <p:nvPr/>
          </p:nvSpPr>
          <p:spPr>
            <a:xfrm>
              <a:off x="5838352" y="4649966"/>
              <a:ext cx="742950" cy="307777"/>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solidFill>
                    <a:schemeClr val="bg1"/>
                  </a:solidFill>
                  <a:latin typeface="Lato Regular"/>
                  <a:cs typeface="Lato Regular"/>
                </a:rPr>
                <a:t>59%</a:t>
              </a:r>
              <a:endParaRPr lang="en-US" sz="2000" dirty="0">
                <a:solidFill>
                  <a:schemeClr val="bg1"/>
                </a:solidFill>
                <a:latin typeface="Lato Regular"/>
                <a:cs typeface="Lato Regular"/>
              </a:endParaRPr>
            </a:p>
          </p:txBody>
        </p:sp>
        <p:sp>
          <p:nvSpPr>
            <p:cNvPr id="58" name="Rectangle 57"/>
            <p:cNvSpPr/>
            <p:nvPr/>
          </p:nvSpPr>
          <p:spPr>
            <a:xfrm>
              <a:off x="1161008" y="4575256"/>
              <a:ext cx="4292373" cy="512897"/>
            </a:xfrm>
            <a:prstGeom prst="rect">
              <a:avLst/>
            </a:prstGeom>
          </p:spPr>
          <p:txBody>
            <a:bodyPr wrap="square">
              <a:spAutoFit/>
            </a:bodyPr>
            <a:lstStyle/>
            <a:p>
              <a:pPr algn="r">
                <a:lnSpc>
                  <a:spcPct val="120000"/>
                </a:lnSpc>
              </a:pPr>
              <a:r>
                <a:rPr lang="en-US" sz="1200" dirty="0" smtClean="0">
                  <a:solidFill>
                    <a:srgbClr val="434D51"/>
                  </a:solidFill>
                  <a:latin typeface="Lato Regular"/>
                  <a:cs typeface="Lato Regular"/>
                </a:rPr>
                <a:t>Check their credit score and understand what</a:t>
              </a:r>
            </a:p>
            <a:p>
              <a:pPr algn="r">
                <a:lnSpc>
                  <a:spcPct val="120000"/>
                </a:lnSpc>
              </a:pPr>
              <a:r>
                <a:rPr lang="en-US" sz="1200" dirty="0" smtClean="0">
                  <a:solidFill>
                    <a:srgbClr val="434D51"/>
                  </a:solidFill>
                  <a:latin typeface="Lato Regular"/>
                  <a:cs typeface="Lato Regular"/>
                </a:rPr>
                <a:t>it means. </a:t>
              </a:r>
              <a:r>
                <a:rPr lang="en-US" sz="1200" dirty="0">
                  <a:solidFill>
                    <a:srgbClr val="DD4C29"/>
                  </a:solidFill>
                  <a:latin typeface="Lato Regular"/>
                  <a:cs typeface="Lato Regular"/>
                </a:rPr>
                <a:t>Up </a:t>
              </a:r>
              <a:r>
                <a:rPr lang="en-US" sz="1200" dirty="0" smtClean="0">
                  <a:solidFill>
                    <a:srgbClr val="DD4C29"/>
                  </a:solidFill>
                  <a:latin typeface="Lato Regular"/>
                  <a:cs typeface="Lato Regular"/>
                </a:rPr>
                <a:t>106% from before the course.</a:t>
              </a:r>
              <a:endParaRPr lang="en-US" sz="1200" dirty="0">
                <a:solidFill>
                  <a:srgbClr val="DD4C29"/>
                </a:solidFill>
                <a:latin typeface="Lato Regular"/>
                <a:cs typeface="Lato Regular"/>
              </a:endParaRPr>
            </a:p>
          </p:txBody>
        </p:sp>
      </p:grpSp>
      <p:grpSp>
        <p:nvGrpSpPr>
          <p:cNvPr id="59" name="Group 58"/>
          <p:cNvGrpSpPr/>
          <p:nvPr/>
        </p:nvGrpSpPr>
        <p:grpSpPr>
          <a:xfrm>
            <a:off x="1084808" y="7296550"/>
            <a:ext cx="5359729" cy="1072750"/>
            <a:chOff x="1161008" y="4146950"/>
            <a:chExt cx="5359729" cy="1072750"/>
          </a:xfrm>
        </p:grpSpPr>
        <p:graphicFrame>
          <p:nvGraphicFramePr>
            <p:cNvPr id="60" name="Chart 59"/>
            <p:cNvGraphicFramePr>
              <a:graphicFrameLocks noChangeAspect="1"/>
            </p:cNvGraphicFramePr>
            <p:nvPr>
              <p:extLst/>
            </p:nvPr>
          </p:nvGraphicFramePr>
          <p:xfrm>
            <a:off x="5448300" y="4146950"/>
            <a:ext cx="1072437" cy="1072750"/>
          </p:xfrm>
          <a:graphic>
            <a:graphicData uri="http://schemas.openxmlformats.org/drawingml/2006/chart">
              <c:chart xmlns:c="http://schemas.openxmlformats.org/drawingml/2006/chart" xmlns:r="http://schemas.openxmlformats.org/officeDocument/2006/relationships" r:id="rId8"/>
            </a:graphicData>
          </a:graphic>
        </p:graphicFrame>
        <p:sp>
          <p:nvSpPr>
            <p:cNvPr id="61" name="TextBox 60"/>
            <p:cNvSpPr txBox="1"/>
            <p:nvPr/>
          </p:nvSpPr>
          <p:spPr>
            <a:xfrm>
              <a:off x="5726987" y="4677815"/>
              <a:ext cx="793750" cy="307777"/>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smtClean="0">
                  <a:solidFill>
                    <a:schemeClr val="bg1"/>
                  </a:solidFill>
                  <a:latin typeface="Lato Regular"/>
                  <a:cs typeface="Lato Regular"/>
                </a:rPr>
                <a:t>63%</a:t>
              </a:r>
              <a:endParaRPr lang="en-US" sz="2000" dirty="0">
                <a:solidFill>
                  <a:schemeClr val="bg1"/>
                </a:solidFill>
                <a:latin typeface="Lato Regular"/>
                <a:cs typeface="Lato Regular"/>
              </a:endParaRPr>
            </a:p>
          </p:txBody>
        </p:sp>
        <p:sp>
          <p:nvSpPr>
            <p:cNvPr id="62" name="Rectangle 61"/>
            <p:cNvSpPr/>
            <p:nvPr/>
          </p:nvSpPr>
          <p:spPr>
            <a:xfrm>
              <a:off x="1161008" y="4575256"/>
              <a:ext cx="4292373" cy="512897"/>
            </a:xfrm>
            <a:prstGeom prst="rect">
              <a:avLst/>
            </a:prstGeom>
          </p:spPr>
          <p:txBody>
            <a:bodyPr wrap="square">
              <a:spAutoFit/>
            </a:bodyPr>
            <a:lstStyle/>
            <a:p>
              <a:pPr algn="r">
                <a:lnSpc>
                  <a:spcPct val="120000"/>
                </a:lnSpc>
              </a:pPr>
              <a:r>
                <a:rPr lang="en-US" sz="1200" dirty="0" smtClean="0">
                  <a:solidFill>
                    <a:srgbClr val="434D51"/>
                  </a:solidFill>
                  <a:latin typeface="Lato Regular"/>
                  <a:cs typeface="Lato Regular"/>
                </a:rPr>
                <a:t>Decide whether to rent or buy a home in the </a:t>
              </a:r>
            </a:p>
            <a:p>
              <a:pPr algn="r">
                <a:lnSpc>
                  <a:spcPct val="120000"/>
                </a:lnSpc>
              </a:pPr>
              <a:r>
                <a:rPr lang="en-US" sz="1200" dirty="0" smtClean="0">
                  <a:solidFill>
                    <a:srgbClr val="434D51"/>
                  </a:solidFill>
                  <a:latin typeface="Lato Regular"/>
                  <a:cs typeface="Lato Regular"/>
                </a:rPr>
                <a:t>future. </a:t>
              </a:r>
              <a:r>
                <a:rPr lang="en-US" sz="1200" dirty="0">
                  <a:solidFill>
                    <a:srgbClr val="DD4C29"/>
                  </a:solidFill>
                  <a:latin typeface="Lato Regular"/>
                  <a:cs typeface="Lato Regular"/>
                </a:rPr>
                <a:t>Up </a:t>
              </a:r>
              <a:r>
                <a:rPr lang="en-US" sz="1200" dirty="0" smtClean="0">
                  <a:solidFill>
                    <a:srgbClr val="DD4C29"/>
                  </a:solidFill>
                  <a:latin typeface="Lato Regular"/>
                  <a:cs typeface="Lato Regular"/>
                </a:rPr>
                <a:t>32% from before the course.</a:t>
              </a:r>
              <a:endParaRPr lang="en-US" sz="1200" dirty="0">
                <a:solidFill>
                  <a:srgbClr val="DD4C29"/>
                </a:solidFill>
                <a:latin typeface="Lato Regular"/>
                <a:cs typeface="Lato Regular"/>
              </a:endParaRPr>
            </a:p>
          </p:txBody>
        </p:sp>
      </p:grpSp>
    </p:spTree>
    <p:extLst>
      <p:ext uri="{BB962C8B-B14F-4D97-AF65-F5344CB8AC3E}">
        <p14:creationId xmlns:p14="http://schemas.microsoft.com/office/powerpoint/2010/main" val="17236619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7">
    <a:dk1>
      <a:srgbClr val="505557"/>
    </a:dk1>
    <a:lt1>
      <a:sysClr val="window" lastClr="FFFFFF"/>
    </a:lt1>
    <a:dk2>
      <a:srgbClr val="A0A6AC"/>
    </a:dk2>
    <a:lt2>
      <a:srgbClr val="FFFFFF"/>
    </a:lt2>
    <a:accent1>
      <a:srgbClr val="FFFFFF"/>
    </a:accent1>
    <a:accent2>
      <a:srgbClr val="358BD4"/>
    </a:accent2>
    <a:accent3>
      <a:srgbClr val="F2884A"/>
    </a:accent3>
    <a:accent4>
      <a:srgbClr val="FFFFFF"/>
    </a:accent4>
    <a:accent5>
      <a:srgbClr val="358BD4"/>
    </a:accent5>
    <a:accent6>
      <a:srgbClr val="AFB5BA"/>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7">
    <a:dk1>
      <a:srgbClr val="505557"/>
    </a:dk1>
    <a:lt1>
      <a:sysClr val="window" lastClr="FFFFFF"/>
    </a:lt1>
    <a:dk2>
      <a:srgbClr val="A0A6AC"/>
    </a:dk2>
    <a:lt2>
      <a:srgbClr val="FFFFFF"/>
    </a:lt2>
    <a:accent1>
      <a:srgbClr val="FFFFFF"/>
    </a:accent1>
    <a:accent2>
      <a:srgbClr val="358BD4"/>
    </a:accent2>
    <a:accent3>
      <a:srgbClr val="F2884A"/>
    </a:accent3>
    <a:accent4>
      <a:srgbClr val="FFFFFF"/>
    </a:accent4>
    <a:accent5>
      <a:srgbClr val="358BD4"/>
    </a:accent5>
    <a:accent6>
      <a:srgbClr val="AFB5BA"/>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7">
    <a:dk1>
      <a:srgbClr val="505557"/>
    </a:dk1>
    <a:lt1>
      <a:sysClr val="window" lastClr="FFFFFF"/>
    </a:lt1>
    <a:dk2>
      <a:srgbClr val="A0A6AC"/>
    </a:dk2>
    <a:lt2>
      <a:srgbClr val="FFFFFF"/>
    </a:lt2>
    <a:accent1>
      <a:srgbClr val="FFFFFF"/>
    </a:accent1>
    <a:accent2>
      <a:srgbClr val="358BD4"/>
    </a:accent2>
    <a:accent3>
      <a:srgbClr val="F2884A"/>
    </a:accent3>
    <a:accent4>
      <a:srgbClr val="FFFFFF"/>
    </a:accent4>
    <a:accent5>
      <a:srgbClr val="358BD4"/>
    </a:accent5>
    <a:accent6>
      <a:srgbClr val="AFB5BA"/>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7">
    <a:dk1>
      <a:srgbClr val="505557"/>
    </a:dk1>
    <a:lt1>
      <a:sysClr val="window" lastClr="FFFFFF"/>
    </a:lt1>
    <a:dk2>
      <a:srgbClr val="A0A6AC"/>
    </a:dk2>
    <a:lt2>
      <a:srgbClr val="FFFFFF"/>
    </a:lt2>
    <a:accent1>
      <a:srgbClr val="FFFFFF"/>
    </a:accent1>
    <a:accent2>
      <a:srgbClr val="358BD4"/>
    </a:accent2>
    <a:accent3>
      <a:srgbClr val="F2884A"/>
    </a:accent3>
    <a:accent4>
      <a:srgbClr val="FFFFFF"/>
    </a:accent4>
    <a:accent5>
      <a:srgbClr val="358BD4"/>
    </a:accent5>
    <a:accent6>
      <a:srgbClr val="AFB5BA"/>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6716</TotalTime>
  <Words>1244</Words>
  <Application>Microsoft Macintosh PowerPoint</Application>
  <PresentationFormat>Letter Paper (8.5x11 in)</PresentationFormat>
  <Paragraphs>176</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Nebraska Educational Savings Trust </vt:lpstr>
      <vt:lpstr>Agenda </vt:lpstr>
      <vt:lpstr>EverFi – Financial Literacy &amp; Vault – Understanding Money</vt:lpstr>
      <vt:lpstr>Financial Education Program Reach For the 2016-2017 School Year</vt:lpstr>
      <vt:lpstr>Community Investment Impact For the 2016-2017 School Year</vt:lpstr>
      <vt:lpstr>Student Demographics  </vt:lpstr>
      <vt:lpstr>Knowledge Gain: EVERFI</vt:lpstr>
      <vt:lpstr>Knowledge Gain: Vault</vt:lpstr>
      <vt:lpstr>Preparedness:  Money Management</vt:lpstr>
      <vt:lpstr>From Students and Educators  </vt:lpstr>
      <vt:lpstr>Venture – Entrepreneurial Expedition</vt:lpstr>
      <vt:lpstr>Venture – Entrepreneurial Expedition Program Reach For the 2016-2017 School Year</vt:lpstr>
      <vt:lpstr>Knowledge Gain: Venture</vt:lpstr>
      <vt:lpstr>Closing the Gender Gap in Entrepreneurial Skills</vt:lpstr>
      <vt:lpstr>2017-2018 School Year </vt:lpstr>
    </vt:vector>
  </TitlesOfParts>
  <Company>EverFi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Gonzales</dc:creator>
  <cp:lastModifiedBy>Jessica Feimer</cp:lastModifiedBy>
  <cp:revision>140</cp:revision>
  <dcterms:created xsi:type="dcterms:W3CDTF">2017-05-04T17:57:42Z</dcterms:created>
  <dcterms:modified xsi:type="dcterms:W3CDTF">2017-07-12T13:08:19Z</dcterms:modified>
</cp:coreProperties>
</file>